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4.svg" ContentType="image/svg+xml"/>
  <Override PartName="/ppt/media/image5.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embeddedFontLst>
    <p:embeddedFont>
      <p:font typeface="Raleway" pitchFamily="34" charset="0"/>
      <p:regular r:id="rId17"/>
    </p:embeddedFont>
    <p:embeddedFont>
      <p:font typeface="Raleway" pitchFamily="34" charset="-122"/>
      <p:regular r:id="rId18"/>
    </p:embeddedFont>
    <p:embeddedFont>
      <p:font typeface="Raleway" pitchFamily="34" charset="-120"/>
      <p:regular r:id="rId19"/>
    </p:embeddedFont>
    <p:embeddedFont>
      <p:font typeface="Roboto" panose="02000000000000000000" pitchFamily="34" charset="0"/>
      <p:regular r:id="rId20"/>
    </p:embeddedFont>
    <p:embeddedFont>
      <p:font typeface="Roboto" panose="02000000000000000000" pitchFamily="34" charset="-122"/>
      <p:regular r:id="rId21"/>
    </p:embeddedFont>
    <p:embeddedFont>
      <p:font typeface="Roboto" panose="02000000000000000000" pitchFamily="34" charset="-120"/>
      <p:regular r:id="rId22"/>
    </p:embeddedFont>
    <p:embeddedFont>
      <p:font typeface="Calibri" panose="020F0502020204030204" charset="0"/>
      <p:regular r:id="rId23"/>
      <p:bold r:id="rId24"/>
      <p:italic r:id="rId25"/>
      <p:boldItalic r:id="rId26"/>
    </p:embeddedFont>
    <p:embeddedFont>
      <p:font typeface="Calibri Light" panose="020F0302020204030204" charset="0"/>
      <p:regular r:id="rId27"/>
      <p: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6" d="100"/>
          <a:sy n="96" d="100"/>
        </p:scale>
        <p:origin x="3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font" Target="fonts/font12.fntdata"/><Relationship Id="rId27" Type="http://schemas.openxmlformats.org/officeDocument/2006/relationships/font" Target="fonts/font11.fntdata"/><Relationship Id="rId26" Type="http://schemas.openxmlformats.org/officeDocument/2006/relationships/font" Target="fonts/font10.fntdata"/><Relationship Id="rId25" Type="http://schemas.openxmlformats.org/officeDocument/2006/relationships/font" Target="fonts/font9.fntdata"/><Relationship Id="rId24" Type="http://schemas.openxmlformats.org/officeDocument/2006/relationships/font" Target="fonts/font8.fntdata"/><Relationship Id="rId23" Type="http://schemas.openxmlformats.org/officeDocument/2006/relationships/font" Target="fonts/font7.fntdata"/><Relationship Id="rId22" Type="http://schemas.openxmlformats.org/officeDocument/2006/relationships/font" Target="fonts/font6.fntdata"/><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png>
</file>

<file path=ppt/media/image4.sv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C96AF24-A3F6-49C6-907F-6E6F306C3FF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C96AF24-A3F6-49C6-907F-6E6F306C3FF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C96AF24-A3F6-49C6-907F-6E6F306C3FF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C96AF24-A3F6-49C6-907F-6E6F306C3FF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C96AF24-A3F6-49C6-907F-6E6F306C3FF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C96AF24-A3F6-49C6-907F-6E6F306C3FF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endParaRPr lang="en-US"/>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endParaRPr lang="en-US"/>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C96AF24-A3F6-49C6-907F-6E6F306C3FF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C96AF24-A3F6-49C6-907F-6E6F306C3FF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96AF24-A3F6-49C6-907F-6E6F306C3FF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C96AF24-A3F6-49C6-907F-6E6F306C3FF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a:p>
        </p:txBody>
      </p:sp>
      <p:sp>
        <p:nvSpPr>
          <p:cNvPr id="3" name="Picture Placeholder 2"/>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C96AF24-A3F6-49C6-907F-6E6F306C3FF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4E697C-BD0D-4E54-B205-D9B576A4B418}"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1C96AF24-A3F6-49C6-907F-6E6F306C3FF7}" type="datetimeFigureOut">
              <a:rPr lang="en-US" smtClean="0"/>
            </a:fld>
            <a:endParaRPr lang="en-US"/>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D84E697C-BD0D-4E54-B205-D9B576A4B418}"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4.xml"/><Relationship Id="rId3" Type="http://schemas.openxmlformats.org/officeDocument/2006/relationships/image" Target="../media/image5.svg"/><Relationship Id="rId2" Type="http://schemas.openxmlformats.org/officeDocument/2006/relationships/image" Target="../media/image4.sv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5.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7.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9.xml"/><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4033" y="1693591"/>
            <a:ext cx="6706791" cy="620078"/>
          </a:xfrm>
          <a:prstGeom prst="rect">
            <a:avLst/>
          </a:prstGeom>
          <a:noFill/>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Xây Dựng Hệ Thống Nén Ảnh</a:t>
            </a:r>
            <a:endParaRPr lang="en-US" sz="3900" dirty="0"/>
          </a:p>
        </p:txBody>
      </p:sp>
      <p:sp>
        <p:nvSpPr>
          <p:cNvPr id="4" name="Text 1"/>
          <p:cNvSpPr/>
          <p:nvPr/>
        </p:nvSpPr>
        <p:spPr>
          <a:xfrm>
            <a:off x="684459" y="4325361"/>
            <a:ext cx="2542103" cy="310158"/>
          </a:xfrm>
          <a:prstGeom prst="rect">
            <a:avLst/>
          </a:prstGeom>
          <a:noFill/>
        </p:spPr>
        <p:txBody>
          <a:bodyPr wrap="none" lIns="0" tIns="0" rIns="0" bIns="0" rtlCol="0" anchor="t"/>
          <a:lstStyle/>
          <a:p>
            <a:pPr marL="0" indent="0" algn="l">
              <a:lnSpc>
                <a:spcPts val="2400"/>
              </a:lnSpc>
              <a:buNone/>
            </a:pPr>
            <a:r>
              <a:rPr lang="en-US" sz="1950" dirty="0">
                <a:solidFill>
                  <a:srgbClr val="1B1B27"/>
                </a:solidFill>
                <a:latin typeface="Raleway" pitchFamily="34" charset="0"/>
                <a:ea typeface="Raleway" pitchFamily="34" charset="-122"/>
                <a:cs typeface="Raleway" pitchFamily="34" charset="-120"/>
              </a:rPr>
              <a:t>Giảng viên hướng dẫn:</a:t>
            </a:r>
            <a:endParaRPr lang="en-US" sz="1950" dirty="0"/>
          </a:p>
        </p:txBody>
      </p:sp>
      <p:sp>
        <p:nvSpPr>
          <p:cNvPr id="5" name="Text 2"/>
          <p:cNvSpPr/>
          <p:nvPr/>
        </p:nvSpPr>
        <p:spPr>
          <a:xfrm>
            <a:off x="684459" y="5065073"/>
            <a:ext cx="3536156"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TS. Võ </a:t>
            </a:r>
            <a:r>
              <a:rPr lang="en-US" sz="1550" dirty="0" err="1">
                <a:solidFill>
                  <a:srgbClr val="3C3939"/>
                </a:solidFill>
                <a:latin typeface="Roboto" panose="02000000000000000000" pitchFamily="34" charset="0"/>
                <a:ea typeface="Roboto" panose="02000000000000000000" pitchFamily="34" charset="-122"/>
                <a:cs typeface="Roboto" panose="02000000000000000000" pitchFamily="34" charset="-120"/>
              </a:rPr>
              <a:t>Phước</a:t>
            </a: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 </a:t>
            </a:r>
            <a:r>
              <a:rPr lang="en-US" sz="1550" dirty="0" err="1">
                <a:solidFill>
                  <a:srgbClr val="3C3939"/>
                </a:solidFill>
                <a:latin typeface="Roboto" panose="02000000000000000000" pitchFamily="34" charset="0"/>
                <a:ea typeface="Roboto" panose="02000000000000000000" pitchFamily="34" charset="-122"/>
                <a:cs typeface="Roboto" panose="02000000000000000000" pitchFamily="34" charset="-120"/>
              </a:rPr>
              <a:t>Hưng</a:t>
            </a:r>
            <a:endParaRPr lang="en-US" sz="1550" dirty="0"/>
          </a:p>
        </p:txBody>
      </p:sp>
      <p:sp>
        <p:nvSpPr>
          <p:cNvPr id="6" name="Text 3"/>
          <p:cNvSpPr/>
          <p:nvPr/>
        </p:nvSpPr>
        <p:spPr>
          <a:xfrm>
            <a:off x="4821674" y="4325361"/>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1B1B27"/>
                </a:solidFill>
                <a:latin typeface="Raleway" pitchFamily="34" charset="0"/>
                <a:ea typeface="Raleway" pitchFamily="34" charset="-122"/>
                <a:cs typeface="Raleway" pitchFamily="34" charset="-120"/>
              </a:rPr>
              <a:t>Sinh viên thực hiện:</a:t>
            </a:r>
            <a:endParaRPr lang="en-US" sz="1950" dirty="0"/>
          </a:p>
        </p:txBody>
      </p:sp>
      <p:sp>
        <p:nvSpPr>
          <p:cNvPr id="7" name="Text 4"/>
          <p:cNvSpPr/>
          <p:nvPr/>
        </p:nvSpPr>
        <p:spPr>
          <a:xfrm>
            <a:off x="4821674" y="4849753"/>
            <a:ext cx="3536156"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Hoàng Tuấn Kiệt</a:t>
            </a:r>
            <a:endParaRPr lang="en-US" sz="1550" dirty="0"/>
          </a:p>
        </p:txBody>
      </p:sp>
      <p:sp>
        <p:nvSpPr>
          <p:cNvPr id="8" name="Text 5"/>
          <p:cNvSpPr/>
          <p:nvPr/>
        </p:nvSpPr>
        <p:spPr>
          <a:xfrm>
            <a:off x="4821674" y="5237410"/>
            <a:ext cx="3536156"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Nguyễn Đỗ Thành Lộc</a:t>
            </a:r>
            <a:endParaRPr lang="en-US" sz="1550" dirty="0"/>
          </a:p>
        </p:txBody>
      </p:sp>
      <p:sp>
        <p:nvSpPr>
          <p:cNvPr id="9" name="Text 6"/>
          <p:cNvSpPr/>
          <p:nvPr/>
        </p:nvSpPr>
        <p:spPr>
          <a:xfrm>
            <a:off x="4821674" y="5654773"/>
            <a:ext cx="3536156"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Nguyễn Hoàng Phúc</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46807" y="1800582"/>
            <a:ext cx="6573322" cy="620078"/>
          </a:xfrm>
          <a:prstGeom prst="rect">
            <a:avLst/>
          </a:prstGeom>
          <a:noFill/>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Kết Luận &amp; Hướng Phát Triển</a:t>
            </a:r>
            <a:endParaRPr lang="en-US" sz="3900" dirty="0"/>
          </a:p>
        </p:txBody>
      </p:sp>
      <p:sp>
        <p:nvSpPr>
          <p:cNvPr id="3" name="Text 1"/>
          <p:cNvSpPr/>
          <p:nvPr/>
        </p:nvSpPr>
        <p:spPr>
          <a:xfrm>
            <a:off x="793790" y="3536752"/>
            <a:ext cx="2977039" cy="372070"/>
          </a:xfrm>
          <a:prstGeom prst="rect">
            <a:avLst/>
          </a:prstGeom>
          <a:noFill/>
        </p:spPr>
        <p:txBody>
          <a:bodyPr wrap="none" lIns="0" tIns="0" rIns="0" bIns="0" rtlCol="0" anchor="t"/>
          <a:lstStyle/>
          <a:p>
            <a:pPr marL="0" indent="0" algn="l">
              <a:lnSpc>
                <a:spcPts val="2900"/>
              </a:lnSpc>
              <a:buNone/>
            </a:pPr>
            <a:r>
              <a:rPr lang="en-US" sz="2300" dirty="0">
                <a:solidFill>
                  <a:srgbClr val="1B1B27"/>
                </a:solidFill>
                <a:latin typeface="Raleway" pitchFamily="34" charset="0"/>
                <a:ea typeface="Raleway" pitchFamily="34" charset="-122"/>
                <a:cs typeface="Raleway" pitchFamily="34" charset="-120"/>
              </a:rPr>
              <a:t>Kết quả đạt được:</a:t>
            </a:r>
            <a:endParaRPr lang="en-US" sz="2300" dirty="0"/>
          </a:p>
        </p:txBody>
      </p:sp>
      <p:sp>
        <p:nvSpPr>
          <p:cNvPr id="4" name="Text 2"/>
          <p:cNvSpPr/>
          <p:nvPr/>
        </p:nvSpPr>
        <p:spPr>
          <a:xfrm>
            <a:off x="793790" y="4107180"/>
            <a:ext cx="6279356" cy="952677"/>
          </a:xfrm>
          <a:prstGeom prst="rect">
            <a:avLst/>
          </a:prstGeom>
          <a:noFill/>
        </p:spPr>
        <p:txBody>
          <a:bodyPr wrap="square" lIns="0" tIns="0" rIns="0" bIns="0" rtlCol="0" anchor="t"/>
          <a:lstStyle/>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Ứng dụng web nén ảnh hoàn chỉnh, giao diện chuyên nghiệp.</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Hiệu năng tốt (&lt; 1 giây), bảo mật tuyệt đối (client-side).</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Giảm 80-90% dung lượng ảnh với JPEG/WebP.</a:t>
            </a:r>
            <a:endParaRPr lang="en-US" sz="1550" dirty="0"/>
          </a:p>
        </p:txBody>
      </p:sp>
      <p:sp>
        <p:nvSpPr>
          <p:cNvPr id="5" name="Text 3"/>
          <p:cNvSpPr/>
          <p:nvPr/>
        </p:nvSpPr>
        <p:spPr>
          <a:xfrm>
            <a:off x="7564874" y="3536752"/>
            <a:ext cx="2977039" cy="372070"/>
          </a:xfrm>
          <a:prstGeom prst="rect">
            <a:avLst/>
          </a:prstGeom>
          <a:noFill/>
        </p:spPr>
        <p:txBody>
          <a:bodyPr wrap="none" lIns="0" tIns="0" rIns="0" bIns="0" rtlCol="0" anchor="t"/>
          <a:lstStyle/>
          <a:p>
            <a:pPr marL="0" indent="0" algn="l">
              <a:lnSpc>
                <a:spcPts val="2900"/>
              </a:lnSpc>
              <a:buNone/>
            </a:pPr>
            <a:r>
              <a:rPr lang="en-US" sz="2300" dirty="0">
                <a:solidFill>
                  <a:srgbClr val="1B1B27"/>
                </a:solidFill>
                <a:latin typeface="Raleway" pitchFamily="34" charset="0"/>
                <a:ea typeface="Raleway" pitchFamily="34" charset="-122"/>
                <a:cs typeface="Raleway" pitchFamily="34" charset="-120"/>
              </a:rPr>
              <a:t>Hướng phát triển:</a:t>
            </a:r>
            <a:endParaRPr lang="en-US" sz="2300" dirty="0"/>
          </a:p>
        </p:txBody>
      </p:sp>
      <p:sp>
        <p:nvSpPr>
          <p:cNvPr id="6" name="Text 4"/>
          <p:cNvSpPr/>
          <p:nvPr/>
        </p:nvSpPr>
        <p:spPr>
          <a:xfrm>
            <a:off x="7564874" y="4107180"/>
            <a:ext cx="6279356" cy="635118"/>
          </a:xfrm>
          <a:prstGeom prst="rect">
            <a:avLst/>
          </a:prstGeom>
          <a:noFill/>
        </p:spPr>
        <p:txBody>
          <a:bodyPr wrap="square" lIns="0" tIns="0" rIns="0" bIns="0" rtlCol="0" anchor="t"/>
          <a:lstStyle/>
          <a:p>
            <a:pPr marL="342900" indent="-342900" algn="l">
              <a:lnSpc>
                <a:spcPts val="2500"/>
              </a:lnSpc>
              <a:buSzPct val="100000"/>
              <a:buChar char="•"/>
            </a:pPr>
            <a:r>
              <a:rPr lang="en-US" sz="1550" dirty="0" err="1">
                <a:solidFill>
                  <a:srgbClr val="3C3939"/>
                </a:solidFill>
                <a:latin typeface="Roboto" panose="02000000000000000000" pitchFamily="34" charset="0"/>
                <a:ea typeface="Roboto" panose="02000000000000000000" pitchFamily="34" charset="-122"/>
                <a:cs typeface="Roboto" panose="02000000000000000000" pitchFamily="34" charset="-120"/>
              </a:rPr>
              <a:t>Thêm</a:t>
            </a: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 resize, crop, filter, xử lý hàng loạt.</a:t>
            </a:r>
            <a:endParaRPr lang="en-US" sz="1550" dirty="0"/>
          </a:p>
          <a:p>
            <a:pPr marL="342900" indent="-342900" algn="l">
              <a:lnSpc>
                <a:spcPts val="2500"/>
              </a:lnSpc>
              <a:buSzPct val="100000"/>
              <a:buChar char="•"/>
            </a:pPr>
            <a:r>
              <a:rPr lang="en-US" sz="1550" dirty="0" err="1">
                <a:solidFill>
                  <a:srgbClr val="3C3939"/>
                </a:solidFill>
                <a:latin typeface="Roboto" panose="02000000000000000000" pitchFamily="34" charset="0"/>
                <a:ea typeface="Roboto" panose="02000000000000000000" pitchFamily="34" charset="-122"/>
                <a:cs typeface="Roboto" panose="02000000000000000000" pitchFamily="34" charset="-120"/>
              </a:rPr>
              <a:t>Tích</a:t>
            </a: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 hợp AI, chỉnh sửa nâng cao, PWA, WebAssembly.</a:t>
            </a:r>
            <a:endParaRPr lang="en-US" sz="1550" dirty="0"/>
          </a:p>
        </p:txBody>
      </p:sp>
      <p:sp>
        <p:nvSpPr>
          <p:cNvPr id="7" name="Text 5"/>
          <p:cNvSpPr/>
          <p:nvPr/>
        </p:nvSpPr>
        <p:spPr>
          <a:xfrm>
            <a:off x="793789" y="5283552"/>
            <a:ext cx="13042821"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Đề tài mở ra nhiều khả năng mới cho việc phát triển các công cụ web tiện ích, bảo mật và hiệu quả.</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941189" y="460057"/>
            <a:ext cx="6527125" cy="505063"/>
          </a:xfrm>
          <a:prstGeom prst="rect">
            <a:avLst/>
          </a:prstGeom>
          <a:noFill/>
        </p:spPr>
        <p:txBody>
          <a:bodyPr wrap="none" lIns="0" tIns="0" rIns="0" bIns="0" rtlCol="0" anchor="t"/>
          <a:lstStyle/>
          <a:p>
            <a:pPr marL="0" indent="0" algn="l">
              <a:lnSpc>
                <a:spcPts val="3950"/>
              </a:lnSpc>
              <a:buNone/>
            </a:pPr>
            <a:r>
              <a:rPr lang="en-US" sz="3150" dirty="0">
                <a:solidFill>
                  <a:srgbClr val="1B1B27"/>
                </a:solidFill>
                <a:latin typeface="Raleway" pitchFamily="34" charset="0"/>
                <a:ea typeface="Raleway" pitchFamily="34" charset="-122"/>
                <a:cs typeface="Raleway" pitchFamily="34" charset="-120"/>
              </a:rPr>
              <a:t>Lý Do Chọn Đề Tài &amp; Vấn Đề Đặt Ra</a:t>
            </a:r>
            <a:endParaRPr lang="en-US" sz="3150" dirty="0"/>
          </a:p>
        </p:txBody>
      </p:sp>
      <p:sp>
        <p:nvSpPr>
          <p:cNvPr id="3" name="Text 1"/>
          <p:cNvSpPr/>
          <p:nvPr/>
        </p:nvSpPr>
        <p:spPr>
          <a:xfrm>
            <a:off x="941189" y="1798074"/>
            <a:ext cx="2424827" cy="303133"/>
          </a:xfrm>
          <a:prstGeom prst="rect">
            <a:avLst/>
          </a:prstGeom>
          <a:noFill/>
        </p:spPr>
        <p:txBody>
          <a:bodyPr wrap="none" lIns="0" tIns="0" rIns="0" bIns="0" rtlCol="0" anchor="t"/>
          <a:lstStyle/>
          <a:p>
            <a:pPr marL="0" indent="0" algn="l">
              <a:lnSpc>
                <a:spcPts val="2350"/>
              </a:lnSpc>
              <a:buNone/>
            </a:pPr>
            <a:r>
              <a:rPr lang="en-US" sz="1900" dirty="0">
                <a:solidFill>
                  <a:srgbClr val="1B1B27"/>
                </a:solidFill>
                <a:latin typeface="Raleway" pitchFamily="34" charset="0"/>
                <a:ea typeface="Raleway" pitchFamily="34" charset="-122"/>
                <a:cs typeface="Raleway" pitchFamily="34" charset="-120"/>
              </a:rPr>
              <a:t>Lý do chọn đề tài:</a:t>
            </a:r>
            <a:endParaRPr lang="en-US" sz="1900" dirty="0"/>
          </a:p>
        </p:txBody>
      </p:sp>
      <p:sp>
        <p:nvSpPr>
          <p:cNvPr id="4" name="Text 2"/>
          <p:cNvSpPr/>
          <p:nvPr/>
        </p:nvSpPr>
        <p:spPr>
          <a:xfrm>
            <a:off x="851737" y="2356663"/>
            <a:ext cx="4205407" cy="1642705"/>
          </a:xfrm>
          <a:prstGeom prst="rect">
            <a:avLst/>
          </a:prstGeom>
          <a:noFill/>
        </p:spPr>
        <p:txBody>
          <a:bodyPr wrap="square" lIns="0" tIns="0" rIns="0" bIns="0" rtlCol="0" anchor="t"/>
          <a:lstStyle/>
          <a:p>
            <a:pPr marL="342900" indent="-342900" algn="l">
              <a:lnSpc>
                <a:spcPts val="1800"/>
              </a:lnSpc>
              <a:buSzPct val="100000"/>
              <a:buChar char="•"/>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Ảnh số được sử dụng rộng rãi trong mạng xã hội, y tế, vệ tinh và lưu trữ dữ liệu. Ảnh chất lượng cao có dung lượng lớn (5–20MB), gây tốn lưu trữ và băng thông. Các công cụ nén chuyên nghiệp phức tạp, chi phí cao hoặc tiềm ẩn rủi ro bảo mật. Nén ảnh là giải pháp cần thiết để giảm dung lượng, tối ưu truyền tải và trải nghiệm người dùng</a:t>
            </a:r>
            <a:r>
              <a:rPr lang="en-US" sz="1250" dirty="0">
                <a:solidFill>
                  <a:srgbClr val="3C3939"/>
                </a:solidFill>
                <a:latin typeface="Roboto" panose="02000000000000000000" pitchFamily="34" charset="0"/>
                <a:ea typeface="Roboto" panose="02000000000000000000" pitchFamily="34" charset="-122"/>
                <a:cs typeface="Roboto" panose="02000000000000000000" pitchFamily="34" charset="-120"/>
              </a:rPr>
              <a:t>.</a:t>
            </a:r>
            <a:endParaRPr lang="en-US" sz="1250" dirty="0"/>
          </a:p>
        </p:txBody>
      </p:sp>
      <p:sp>
        <p:nvSpPr>
          <p:cNvPr id="5" name="Text 3"/>
          <p:cNvSpPr/>
          <p:nvPr/>
        </p:nvSpPr>
        <p:spPr>
          <a:xfrm>
            <a:off x="941189" y="4510280"/>
            <a:ext cx="2424827" cy="303133"/>
          </a:xfrm>
          <a:prstGeom prst="rect">
            <a:avLst/>
          </a:prstGeom>
          <a:noFill/>
        </p:spPr>
        <p:txBody>
          <a:bodyPr wrap="none" lIns="0" tIns="0" rIns="0" bIns="0" rtlCol="0" anchor="t"/>
          <a:lstStyle/>
          <a:p>
            <a:pPr marL="0" indent="0" algn="l">
              <a:lnSpc>
                <a:spcPts val="2350"/>
              </a:lnSpc>
              <a:buNone/>
            </a:pPr>
            <a:r>
              <a:rPr lang="en-US" sz="1900" dirty="0">
                <a:solidFill>
                  <a:srgbClr val="1B1B27"/>
                </a:solidFill>
                <a:latin typeface="Raleway" pitchFamily="34" charset="0"/>
                <a:ea typeface="Raleway" pitchFamily="34" charset="-122"/>
                <a:cs typeface="Raleway" pitchFamily="34" charset="-120"/>
              </a:rPr>
              <a:t>Vấn </a:t>
            </a:r>
            <a:r>
              <a:rPr lang="en-US" sz="1900" dirty="0" err="1">
                <a:solidFill>
                  <a:srgbClr val="1B1B27"/>
                </a:solidFill>
                <a:latin typeface="Raleway" pitchFamily="34" charset="0"/>
                <a:ea typeface="Raleway" pitchFamily="34" charset="-122"/>
                <a:cs typeface="Raleway" pitchFamily="34" charset="-120"/>
              </a:rPr>
              <a:t>đề</a:t>
            </a:r>
            <a:r>
              <a:rPr lang="en-US" sz="1900" dirty="0">
                <a:solidFill>
                  <a:srgbClr val="1B1B27"/>
                </a:solidFill>
                <a:latin typeface="Raleway" pitchFamily="34" charset="0"/>
                <a:ea typeface="Raleway" pitchFamily="34" charset="-122"/>
                <a:cs typeface="Raleway" pitchFamily="34" charset="-120"/>
              </a:rPr>
              <a:t> </a:t>
            </a:r>
            <a:r>
              <a:rPr lang="en-US" sz="1900" dirty="0" err="1">
                <a:solidFill>
                  <a:srgbClr val="1B1B27"/>
                </a:solidFill>
                <a:latin typeface="Raleway" pitchFamily="34" charset="0"/>
                <a:ea typeface="Raleway" pitchFamily="34" charset="-122"/>
                <a:cs typeface="Raleway" pitchFamily="34" charset="-120"/>
              </a:rPr>
              <a:t>đặt</a:t>
            </a:r>
            <a:r>
              <a:rPr lang="en-US" sz="1900">
                <a:solidFill>
                  <a:srgbClr val="1B1B27"/>
                </a:solidFill>
                <a:latin typeface="Raleway" pitchFamily="34" charset="0"/>
                <a:ea typeface="Raleway" pitchFamily="34" charset="-122"/>
                <a:cs typeface="Raleway" pitchFamily="34" charset="-120"/>
              </a:rPr>
              <a:t> ra:</a:t>
            </a:r>
            <a:endParaRPr lang="en-US" sz="1900" dirty="0"/>
          </a:p>
        </p:txBody>
      </p:sp>
      <p:sp>
        <p:nvSpPr>
          <p:cNvPr id="6" name="Text 4"/>
          <p:cNvSpPr/>
          <p:nvPr/>
        </p:nvSpPr>
        <p:spPr>
          <a:xfrm>
            <a:off x="851737" y="5083849"/>
            <a:ext cx="4205407" cy="1173361"/>
          </a:xfrm>
          <a:prstGeom prst="rect">
            <a:avLst/>
          </a:prstGeom>
          <a:noFill/>
        </p:spPr>
        <p:txBody>
          <a:bodyPr wrap="square" lIns="0" tIns="0" rIns="0" bIns="0" rtlCol="0" anchor="t"/>
          <a:lstStyle/>
          <a:p>
            <a:pPr marL="342900" indent="-342900" algn="l">
              <a:lnSpc>
                <a:spcPts val="1800"/>
              </a:lnSpc>
              <a:buSzPct val="100000"/>
              <a:buChar char="•"/>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Dung lượng ảnh lớn gây khó khăn trong lưu trữ và chia sẻ. Phần mềm chuyên nghiệp như Photoshop phức tạp và chi phí cao ($55/tháng). Các công cụ nén ảnh online yêu cầu upload lên server, gây lo ngại về bảo mật dữ liệu cá nhân.</a:t>
            </a:r>
            <a:endParaRPr lang="en-US" sz="1500" dirty="0"/>
          </a:p>
        </p:txBody>
      </p:sp>
      <p:pic>
        <p:nvPicPr>
          <p:cNvPr id="7" name="Image 0" descr="preencoded.png"/>
          <p:cNvPicPr>
            <a:picLocks noChangeAspect="1"/>
          </p:cNvPicPr>
          <p:nvPr/>
        </p:nvPicPr>
        <p:blipFill>
          <a:blip r:embed="rId1"/>
          <a:stretch>
            <a:fillRect/>
          </a:stretch>
        </p:blipFill>
        <p:spPr>
          <a:xfrm>
            <a:off x="5548551" y="1310640"/>
            <a:ext cx="8148042" cy="5574863"/>
          </a:xfrm>
          <a:prstGeom prst="rect">
            <a:avLst/>
          </a:prstGeom>
        </p:spPr>
      </p:pic>
      <p:sp>
        <p:nvSpPr>
          <p:cNvPr id="8" name="Text 5"/>
          <p:cNvSpPr/>
          <p:nvPr/>
        </p:nvSpPr>
        <p:spPr>
          <a:xfrm>
            <a:off x="5548551" y="7033617"/>
            <a:ext cx="8148042" cy="234672"/>
          </a:xfrm>
          <a:prstGeom prst="rect">
            <a:avLst/>
          </a:prstGeom>
          <a:noFill/>
        </p:spPr>
        <p:txBody>
          <a:bodyPr wrap="none" lIns="0" tIns="0" rIns="0" bIns="0" rtlCol="0" anchor="t"/>
          <a:lstStyle/>
          <a:p>
            <a:pPr marL="0" indent="0" algn="l">
              <a:lnSpc>
                <a:spcPts val="1800"/>
              </a:lnSpc>
              <a:buNone/>
            </a:pPr>
            <a:endParaRPr lang="en-US" sz="1250" dirty="0"/>
          </a:p>
        </p:txBody>
      </p:sp>
      <p:sp>
        <p:nvSpPr>
          <p:cNvPr id="9" name="Text 6"/>
          <p:cNvSpPr/>
          <p:nvPr/>
        </p:nvSpPr>
        <p:spPr>
          <a:xfrm>
            <a:off x="941189" y="7534870"/>
            <a:ext cx="12747903" cy="234672"/>
          </a:xfrm>
          <a:prstGeom prst="rect">
            <a:avLst/>
          </a:prstGeom>
          <a:noFill/>
        </p:spPr>
        <p:txBody>
          <a:bodyPr wrap="none" lIns="0" tIns="0" rIns="0" bIns="0" rtlCol="0" anchor="t"/>
          <a:lstStyle/>
          <a:p>
            <a:pPr marL="0" indent="0" algn="l">
              <a:lnSpc>
                <a:spcPts val="1800"/>
              </a:lnSpc>
              <a:buNone/>
            </a:pPr>
            <a:endParaRPr lang="en-US" sz="12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874639"/>
            <a:ext cx="7420689" cy="620078"/>
          </a:xfrm>
          <a:prstGeom prst="rect">
            <a:avLst/>
          </a:prstGeom>
          <a:noFill/>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Mục Tiêu &amp; Phạm Vi Nghiên Cứu</a:t>
            </a:r>
            <a:endParaRPr lang="en-US" sz="3900" dirty="0"/>
          </a:p>
        </p:txBody>
      </p:sp>
      <p:sp>
        <p:nvSpPr>
          <p:cNvPr id="3" name="Shape 1"/>
          <p:cNvSpPr/>
          <p:nvPr/>
        </p:nvSpPr>
        <p:spPr>
          <a:xfrm>
            <a:off x="793790" y="3189208"/>
            <a:ext cx="6422231" cy="2624971"/>
          </a:xfrm>
          <a:prstGeom prst="roundRect">
            <a:avLst>
              <a:gd name="adj" fmla="val 4180"/>
            </a:avLst>
          </a:prstGeom>
          <a:solidFill>
            <a:srgbClr val="FFFFFF">
              <a:alpha val="95000"/>
            </a:srgbClr>
          </a:solidFill>
        </p:spPr>
      </p:sp>
      <p:sp>
        <p:nvSpPr>
          <p:cNvPr id="4" name="Shape 2"/>
          <p:cNvSpPr/>
          <p:nvPr/>
        </p:nvSpPr>
        <p:spPr>
          <a:xfrm>
            <a:off x="793790" y="3166348"/>
            <a:ext cx="6422231" cy="91440"/>
          </a:xfrm>
          <a:prstGeom prst="roundRect">
            <a:avLst>
              <a:gd name="adj" fmla="val 91163"/>
            </a:avLst>
          </a:prstGeom>
          <a:solidFill>
            <a:srgbClr val="1B1B27"/>
          </a:solidFill>
        </p:spPr>
      </p:sp>
      <p:sp>
        <p:nvSpPr>
          <p:cNvPr id="5" name="Shape 3"/>
          <p:cNvSpPr/>
          <p:nvPr/>
        </p:nvSpPr>
        <p:spPr>
          <a:xfrm>
            <a:off x="3707249" y="2891552"/>
            <a:ext cx="595313" cy="595313"/>
          </a:xfrm>
          <a:prstGeom prst="roundRect">
            <a:avLst>
              <a:gd name="adj" fmla="val 153600"/>
            </a:avLst>
          </a:prstGeom>
          <a:solidFill>
            <a:srgbClr val="1B1B27"/>
          </a:solidFill>
        </p:spPr>
      </p:sp>
      <p:pic>
        <p:nvPicPr>
          <p:cNvPr id="6" name="Image 0" descr="preencoded.png"/>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885843" y="3070146"/>
            <a:ext cx="238125" cy="238125"/>
          </a:xfrm>
          <a:prstGeom prst="rect">
            <a:avLst/>
          </a:prstGeom>
        </p:spPr>
      </p:pic>
      <p:sp>
        <p:nvSpPr>
          <p:cNvPr id="7" name="Text 4"/>
          <p:cNvSpPr/>
          <p:nvPr/>
        </p:nvSpPr>
        <p:spPr>
          <a:xfrm>
            <a:off x="1015008" y="3685342"/>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Mục tiêu</a:t>
            </a:r>
            <a:endParaRPr lang="en-US" sz="1950" dirty="0"/>
          </a:p>
        </p:txBody>
      </p:sp>
      <p:sp>
        <p:nvSpPr>
          <p:cNvPr id="8" name="Text 5"/>
          <p:cNvSpPr/>
          <p:nvPr/>
        </p:nvSpPr>
        <p:spPr>
          <a:xfrm>
            <a:off x="1015008" y="4114562"/>
            <a:ext cx="5979795" cy="952677"/>
          </a:xfrm>
          <a:prstGeom prst="rect">
            <a:avLst/>
          </a:prstGeom>
          <a:noFill/>
        </p:spPr>
        <p:txBody>
          <a:bodyPr wrap="square" lIns="0" tIns="0" rIns="0" bIns="0" rtlCol="0" anchor="t"/>
          <a:lstStyle/>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Nghiên cứu kỹ thuật nén ảnh (JPEG, PNG, WebP).</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Xây dựng ứng dụng nén ảnh web hoàn chỉnh, thân thiện.</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Đánh giá hiệu quả các phương pháp nén qua thực nghiệm.</a:t>
            </a:r>
            <a:endParaRPr lang="en-US" sz="1550" dirty="0"/>
          </a:p>
        </p:txBody>
      </p:sp>
      <p:sp>
        <p:nvSpPr>
          <p:cNvPr id="9" name="Shape 6"/>
          <p:cNvSpPr/>
          <p:nvPr/>
        </p:nvSpPr>
        <p:spPr>
          <a:xfrm>
            <a:off x="7414379" y="3189208"/>
            <a:ext cx="6422231" cy="2624971"/>
          </a:xfrm>
          <a:prstGeom prst="roundRect">
            <a:avLst>
              <a:gd name="adj" fmla="val 4180"/>
            </a:avLst>
          </a:prstGeom>
          <a:solidFill>
            <a:srgbClr val="FFFFFF">
              <a:alpha val="95000"/>
            </a:srgbClr>
          </a:solidFill>
        </p:spPr>
      </p:sp>
      <p:sp>
        <p:nvSpPr>
          <p:cNvPr id="10" name="Shape 7"/>
          <p:cNvSpPr/>
          <p:nvPr/>
        </p:nvSpPr>
        <p:spPr>
          <a:xfrm>
            <a:off x="7414379" y="3166348"/>
            <a:ext cx="6422231" cy="91440"/>
          </a:xfrm>
          <a:prstGeom prst="roundRect">
            <a:avLst>
              <a:gd name="adj" fmla="val 91163"/>
            </a:avLst>
          </a:prstGeom>
          <a:solidFill>
            <a:srgbClr val="1B1B27"/>
          </a:solidFill>
        </p:spPr>
      </p:sp>
      <p:sp>
        <p:nvSpPr>
          <p:cNvPr id="11" name="Shape 8"/>
          <p:cNvSpPr/>
          <p:nvPr/>
        </p:nvSpPr>
        <p:spPr>
          <a:xfrm>
            <a:off x="10327838" y="2891552"/>
            <a:ext cx="595313" cy="595313"/>
          </a:xfrm>
          <a:prstGeom prst="roundRect">
            <a:avLst>
              <a:gd name="adj" fmla="val 153600"/>
            </a:avLst>
          </a:prstGeom>
          <a:solidFill>
            <a:srgbClr val="1B1B27"/>
          </a:solidFill>
        </p:spPr>
      </p:sp>
      <p:pic>
        <p:nvPicPr>
          <p:cNvPr id="12" name="Image 1" descr="preencoded.png"/>
          <p:cNvPicPr>
            <a:picLocks noChangeAspect="1"/>
          </p:cNvPicPr>
          <p:nvPr/>
        </p:nvPicPr>
        <p:blipFill>
          <a:blip r:embed="rId1">
            <a:extLst>
              <a:ext uri="{96DAC541-7B7A-43D3-8B79-37D633B846F1}">
                <asvg:svgBlip xmlns:asvg="http://schemas.microsoft.com/office/drawing/2016/SVG/main" r:embed="rId3"/>
              </a:ext>
            </a:extLst>
          </a:blip>
          <a:stretch>
            <a:fillRect/>
          </a:stretch>
        </p:blipFill>
        <p:spPr>
          <a:xfrm>
            <a:off x="10506432" y="3070146"/>
            <a:ext cx="238125" cy="238125"/>
          </a:xfrm>
          <a:prstGeom prst="rect">
            <a:avLst/>
          </a:prstGeom>
        </p:spPr>
      </p:pic>
      <p:sp>
        <p:nvSpPr>
          <p:cNvPr id="13" name="Text 9"/>
          <p:cNvSpPr/>
          <p:nvPr/>
        </p:nvSpPr>
        <p:spPr>
          <a:xfrm>
            <a:off x="7635597" y="3685342"/>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Phạm vi</a:t>
            </a:r>
            <a:endParaRPr lang="en-US" sz="1950" dirty="0"/>
          </a:p>
        </p:txBody>
      </p:sp>
      <p:sp>
        <p:nvSpPr>
          <p:cNvPr id="14" name="Text 10"/>
          <p:cNvSpPr/>
          <p:nvPr/>
        </p:nvSpPr>
        <p:spPr>
          <a:xfrm>
            <a:off x="7635597" y="4114562"/>
            <a:ext cx="5979795" cy="1270236"/>
          </a:xfrm>
          <a:prstGeom prst="rect">
            <a:avLst/>
          </a:prstGeom>
          <a:noFill/>
        </p:spPr>
        <p:txBody>
          <a:bodyPr wrap="square" lIns="0" tIns="0" rIns="0" bIns="0" rtlCol="0" anchor="t"/>
          <a:lstStyle/>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Ảnh số 2D tĩnh (JPEG, PNG, WebP, GIF).</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Nén có mất dữ liệu (JPEG) &amp; không mất dữ liệu (PNG).</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WebP (cả lossy/lossless).</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Công nghệ: HTML5 Canvas API, JS ES6+, CSS3 (client-side).</a:t>
            </a:r>
            <a:endParaRPr lang="en-US" sz="1550" dirty="0"/>
          </a:p>
        </p:txBody>
      </p:sp>
      <p:sp>
        <p:nvSpPr>
          <p:cNvPr id="15" name="Text 11"/>
          <p:cNvSpPr/>
          <p:nvPr/>
        </p:nvSpPr>
        <p:spPr>
          <a:xfrm>
            <a:off x="793790" y="5690489"/>
            <a:ext cx="13042821"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Đề tài tập trung vào giải pháp nén ảnh tiện lợi, bảo mật cho người dùng phổ thông.</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267897"/>
            <a:ext cx="8901708" cy="620078"/>
          </a:xfrm>
          <a:prstGeom prst="rect">
            <a:avLst/>
          </a:prstGeom>
          <a:noFill/>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Tổng Quan Nén Ảnh: Lossy vs Lossless</a:t>
            </a:r>
            <a:endParaRPr lang="en-US" sz="3900" dirty="0"/>
          </a:p>
        </p:txBody>
      </p:sp>
      <p:pic>
        <p:nvPicPr>
          <p:cNvPr id="3" name="Image 0" descr="preencoded.png"/>
          <p:cNvPicPr>
            <a:picLocks noChangeAspect="1"/>
          </p:cNvPicPr>
          <p:nvPr/>
        </p:nvPicPr>
        <p:blipFill>
          <a:blip r:embed="rId1"/>
          <a:stretch>
            <a:fillRect/>
          </a:stretch>
        </p:blipFill>
        <p:spPr>
          <a:xfrm>
            <a:off x="2208133" y="2284809"/>
            <a:ext cx="10214015" cy="4135993"/>
          </a:xfrm>
          <a:prstGeom prst="rect">
            <a:avLst/>
          </a:prstGeom>
        </p:spPr>
      </p:pic>
      <p:sp>
        <p:nvSpPr>
          <p:cNvPr id="4" name="Text 1"/>
          <p:cNvSpPr/>
          <p:nvPr/>
        </p:nvSpPr>
        <p:spPr>
          <a:xfrm>
            <a:off x="2968110" y="3835437"/>
            <a:ext cx="2290769" cy="366817"/>
          </a:xfrm>
          <a:prstGeom prst="rect">
            <a:avLst/>
          </a:prstGeom>
          <a:noFill/>
        </p:spPr>
        <p:txBody>
          <a:bodyPr wrap="none" lIns="0" tIns="0" rIns="0" bIns="0" rtlCol="0" anchor="t"/>
          <a:lstStyle/>
          <a:p>
            <a:pPr marL="0" indent="0" algn="ctr">
              <a:lnSpc>
                <a:spcPts val="1650"/>
              </a:lnSpc>
              <a:buNone/>
            </a:pPr>
            <a:r>
              <a:rPr lang="en-US" sz="1350" dirty="0">
                <a:solidFill>
                  <a:srgbClr val="1B1B27"/>
                </a:solidFill>
                <a:latin typeface="Raleway" pitchFamily="34" charset="0"/>
                <a:ea typeface="Raleway" pitchFamily="34" charset="-122"/>
                <a:cs typeface="Raleway" pitchFamily="34" charset="-120"/>
              </a:rPr>
              <a:t>Lossy</a:t>
            </a:r>
            <a:endParaRPr lang="en-US" sz="1350" dirty="0"/>
          </a:p>
        </p:txBody>
      </p:sp>
      <p:sp>
        <p:nvSpPr>
          <p:cNvPr id="5" name="Text 2"/>
          <p:cNvSpPr/>
          <p:nvPr/>
        </p:nvSpPr>
        <p:spPr>
          <a:xfrm>
            <a:off x="2968110" y="4306592"/>
            <a:ext cx="2290769" cy="586907"/>
          </a:xfrm>
          <a:prstGeom prst="rect">
            <a:avLst/>
          </a:prstGeom>
          <a:noFill/>
        </p:spPr>
        <p:txBody>
          <a:bodyPr wrap="square" lIns="0" tIns="0" rIns="0" bIns="0" rtlCol="0" anchor="t"/>
          <a:lstStyle/>
          <a:p>
            <a:pPr marL="0" indent="0" algn="ctr">
              <a:lnSpc>
                <a:spcPts val="1350"/>
              </a:lnSpc>
              <a:buNone/>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Giảm kích thước cao bằng mất mát dữ liệu</a:t>
            </a:r>
            <a:endParaRPr lang="en-US" sz="1500" dirty="0"/>
          </a:p>
        </p:txBody>
      </p:sp>
      <p:sp>
        <p:nvSpPr>
          <p:cNvPr id="6" name="Text 3"/>
          <p:cNvSpPr/>
          <p:nvPr/>
        </p:nvSpPr>
        <p:spPr>
          <a:xfrm>
            <a:off x="6180811" y="3828916"/>
            <a:ext cx="2290768" cy="366816"/>
          </a:xfrm>
          <a:prstGeom prst="rect">
            <a:avLst/>
          </a:prstGeom>
          <a:noFill/>
        </p:spPr>
        <p:txBody>
          <a:bodyPr wrap="none" lIns="0" tIns="0" rIns="0" bIns="0" rtlCol="0" anchor="t"/>
          <a:lstStyle/>
          <a:p>
            <a:pPr marL="0" indent="0" algn="ctr">
              <a:lnSpc>
                <a:spcPts val="1650"/>
              </a:lnSpc>
              <a:buNone/>
            </a:pPr>
            <a:r>
              <a:rPr lang="en-US" sz="1350" dirty="0">
                <a:solidFill>
                  <a:srgbClr val="1B1B27"/>
                </a:solidFill>
                <a:latin typeface="Raleway" pitchFamily="34" charset="0"/>
                <a:ea typeface="Raleway" pitchFamily="34" charset="-122"/>
                <a:cs typeface="Raleway" pitchFamily="34" charset="-120"/>
              </a:rPr>
              <a:t>Chung</a:t>
            </a:r>
            <a:endParaRPr lang="en-US" sz="1350" dirty="0"/>
          </a:p>
        </p:txBody>
      </p:sp>
      <p:sp>
        <p:nvSpPr>
          <p:cNvPr id="7" name="Text 4"/>
          <p:cNvSpPr/>
          <p:nvPr/>
        </p:nvSpPr>
        <p:spPr>
          <a:xfrm>
            <a:off x="6180811" y="4300071"/>
            <a:ext cx="2290768" cy="586907"/>
          </a:xfrm>
          <a:prstGeom prst="rect">
            <a:avLst/>
          </a:prstGeom>
          <a:noFill/>
        </p:spPr>
        <p:txBody>
          <a:bodyPr wrap="square" lIns="0" tIns="0" rIns="0" bIns="0" rtlCol="0" anchor="t"/>
          <a:lstStyle/>
          <a:p>
            <a:pPr marL="0" indent="0" algn="ctr">
              <a:lnSpc>
                <a:spcPts val="1350"/>
              </a:lnSpc>
              <a:buNone/>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Tối ưu lưu trữ và truyền tải dữ liệu</a:t>
            </a:r>
            <a:endParaRPr lang="en-US" sz="1500" dirty="0"/>
          </a:p>
        </p:txBody>
      </p:sp>
      <p:sp>
        <p:nvSpPr>
          <p:cNvPr id="8" name="Text 5"/>
          <p:cNvSpPr/>
          <p:nvPr/>
        </p:nvSpPr>
        <p:spPr>
          <a:xfrm>
            <a:off x="9397994" y="3822394"/>
            <a:ext cx="2290768" cy="366816"/>
          </a:xfrm>
          <a:prstGeom prst="rect">
            <a:avLst/>
          </a:prstGeom>
          <a:noFill/>
        </p:spPr>
        <p:txBody>
          <a:bodyPr wrap="none" lIns="0" tIns="0" rIns="0" bIns="0" rtlCol="0" anchor="t"/>
          <a:lstStyle/>
          <a:p>
            <a:pPr marL="0" indent="0" algn="ctr">
              <a:lnSpc>
                <a:spcPts val="1650"/>
              </a:lnSpc>
              <a:buNone/>
            </a:pPr>
            <a:r>
              <a:rPr lang="en-US" sz="1350" dirty="0">
                <a:solidFill>
                  <a:srgbClr val="1B1B27"/>
                </a:solidFill>
                <a:latin typeface="Raleway" pitchFamily="34" charset="0"/>
                <a:ea typeface="Raleway" pitchFamily="34" charset="-122"/>
                <a:cs typeface="Raleway" pitchFamily="34" charset="-120"/>
              </a:rPr>
              <a:t>Lossless</a:t>
            </a:r>
            <a:endParaRPr lang="en-US" sz="1350" dirty="0"/>
          </a:p>
        </p:txBody>
      </p:sp>
      <p:sp>
        <p:nvSpPr>
          <p:cNvPr id="9" name="Text 6"/>
          <p:cNvSpPr/>
          <p:nvPr/>
        </p:nvSpPr>
        <p:spPr>
          <a:xfrm>
            <a:off x="9397994" y="4293550"/>
            <a:ext cx="2290768" cy="586906"/>
          </a:xfrm>
          <a:prstGeom prst="rect">
            <a:avLst/>
          </a:prstGeom>
          <a:noFill/>
        </p:spPr>
        <p:txBody>
          <a:bodyPr wrap="square" lIns="0" tIns="0" rIns="0" bIns="0" rtlCol="0" anchor="t"/>
          <a:lstStyle/>
          <a:p>
            <a:pPr marL="0" indent="0" algn="ctr">
              <a:lnSpc>
                <a:spcPts val="1350"/>
              </a:lnSpc>
              <a:buNone/>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Bảo toàn dữ liệu, dung lượng lớn hơn</a:t>
            </a:r>
            <a:endParaRPr lang="en-US" sz="1500" dirty="0"/>
          </a:p>
        </p:txBody>
      </p:sp>
      <p:sp>
        <p:nvSpPr>
          <p:cNvPr id="10" name="Text 7"/>
          <p:cNvSpPr/>
          <p:nvPr/>
        </p:nvSpPr>
        <p:spPr>
          <a:xfrm>
            <a:off x="793790" y="6644045"/>
            <a:ext cx="13042821"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Nén ảnh giúp giảm dung lượng file bằng cách loại bỏ dữ liệu dư thừa, tối ưu không gian lưu trữ và thời gian truyền tải.</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734503"/>
            <a:ext cx="8816816" cy="620078"/>
          </a:xfrm>
          <a:prstGeom prst="rect">
            <a:avLst/>
          </a:prstGeom>
          <a:noFill/>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Các Thuật Toán và Định Dạng Áp Dụng</a:t>
            </a:r>
            <a:endParaRPr lang="en-US" sz="3900" dirty="0"/>
          </a:p>
        </p:txBody>
      </p:sp>
      <p:sp>
        <p:nvSpPr>
          <p:cNvPr id="3" name="Shape 1"/>
          <p:cNvSpPr/>
          <p:nvPr/>
        </p:nvSpPr>
        <p:spPr>
          <a:xfrm>
            <a:off x="793790" y="2751415"/>
            <a:ext cx="4215289" cy="3202781"/>
          </a:xfrm>
          <a:prstGeom prst="roundRect">
            <a:avLst>
              <a:gd name="adj" fmla="val 2603"/>
            </a:avLst>
          </a:prstGeom>
          <a:solidFill>
            <a:srgbClr val="E1E1EA"/>
          </a:solidFill>
          <a:ln w="7620">
            <a:solidFill>
              <a:srgbClr val="C7C7D0"/>
            </a:solidFill>
            <a:prstDash val="solid"/>
          </a:ln>
        </p:spPr>
      </p:sp>
      <p:sp>
        <p:nvSpPr>
          <p:cNvPr id="4" name="Text 2"/>
          <p:cNvSpPr/>
          <p:nvPr/>
        </p:nvSpPr>
        <p:spPr>
          <a:xfrm>
            <a:off x="999768" y="2957393"/>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JPEG (Lossy)</a:t>
            </a:r>
            <a:endParaRPr lang="en-US" sz="1950" dirty="0"/>
          </a:p>
        </p:txBody>
      </p:sp>
      <p:sp>
        <p:nvSpPr>
          <p:cNvPr id="5" name="Text 3"/>
          <p:cNvSpPr/>
          <p:nvPr/>
        </p:nvSpPr>
        <p:spPr>
          <a:xfrm>
            <a:off x="999768" y="3386614"/>
            <a:ext cx="3803333" cy="2222912"/>
          </a:xfrm>
          <a:prstGeom prst="rect">
            <a:avLst/>
          </a:prstGeom>
          <a:noFill/>
        </p:spPr>
        <p:txBody>
          <a:bodyPr wrap="square" lIns="0" tIns="0" rIns="0" bIns="0" rtlCol="0" anchor="t"/>
          <a:lstStyle/>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DCT (Discrete Cosine Transform): Chuyển ảnh từ miền không gian sang miền tần số</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Quantization: Làm tròn các hệ số tần số cao (mất dữ liệu)</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Huffman Coding: Mã hóa entropy để giảm dung lượng</a:t>
            </a:r>
            <a:endParaRPr lang="en-US" sz="1550" dirty="0"/>
          </a:p>
        </p:txBody>
      </p:sp>
      <p:sp>
        <p:nvSpPr>
          <p:cNvPr id="6" name="Shape 4"/>
          <p:cNvSpPr/>
          <p:nvPr/>
        </p:nvSpPr>
        <p:spPr>
          <a:xfrm>
            <a:off x="5207437" y="2751415"/>
            <a:ext cx="4215408" cy="3202781"/>
          </a:xfrm>
          <a:prstGeom prst="roundRect">
            <a:avLst>
              <a:gd name="adj" fmla="val 2603"/>
            </a:avLst>
          </a:prstGeom>
          <a:solidFill>
            <a:srgbClr val="E1E1EA"/>
          </a:solidFill>
          <a:ln w="7620">
            <a:solidFill>
              <a:srgbClr val="C7C7D0"/>
            </a:solidFill>
            <a:prstDash val="solid"/>
          </a:ln>
        </p:spPr>
      </p:sp>
      <p:sp>
        <p:nvSpPr>
          <p:cNvPr id="7" name="Text 5"/>
          <p:cNvSpPr/>
          <p:nvPr/>
        </p:nvSpPr>
        <p:spPr>
          <a:xfrm>
            <a:off x="5413415" y="2957393"/>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PNG (Lossless)</a:t>
            </a:r>
            <a:endParaRPr lang="en-US" sz="1950" dirty="0"/>
          </a:p>
        </p:txBody>
      </p:sp>
      <p:sp>
        <p:nvSpPr>
          <p:cNvPr id="8" name="Text 6"/>
          <p:cNvSpPr/>
          <p:nvPr/>
        </p:nvSpPr>
        <p:spPr>
          <a:xfrm>
            <a:off x="5413415" y="3386614"/>
            <a:ext cx="3803452" cy="1587795"/>
          </a:xfrm>
          <a:prstGeom prst="rect">
            <a:avLst/>
          </a:prstGeom>
          <a:noFill/>
        </p:spPr>
        <p:txBody>
          <a:bodyPr wrap="square" lIns="0" tIns="0" rIns="0" bIns="0" rtlCol="0" anchor="t"/>
          <a:lstStyle/>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DEFLATE: Kết hợp LZ77 (tìm chuỗi lặp) + Huffman Coding</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Filtering: Áp dụng bộ lọc trước nén để tăng hiệu quả</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Bảo toàn 100% dữ liệu gốc</a:t>
            </a:r>
            <a:endParaRPr lang="en-US" sz="1550" dirty="0"/>
          </a:p>
        </p:txBody>
      </p:sp>
      <p:sp>
        <p:nvSpPr>
          <p:cNvPr id="9" name="Shape 7"/>
          <p:cNvSpPr/>
          <p:nvPr/>
        </p:nvSpPr>
        <p:spPr>
          <a:xfrm>
            <a:off x="9621203" y="2751415"/>
            <a:ext cx="4215289" cy="3202781"/>
          </a:xfrm>
          <a:prstGeom prst="roundRect">
            <a:avLst>
              <a:gd name="adj" fmla="val 2603"/>
            </a:avLst>
          </a:prstGeom>
          <a:solidFill>
            <a:srgbClr val="E1E1EA"/>
          </a:solidFill>
          <a:ln w="7620">
            <a:solidFill>
              <a:srgbClr val="C7C7D0"/>
            </a:solidFill>
            <a:prstDash val="solid"/>
          </a:ln>
        </p:spPr>
      </p:sp>
      <p:sp>
        <p:nvSpPr>
          <p:cNvPr id="10" name="Text 8"/>
          <p:cNvSpPr/>
          <p:nvPr/>
        </p:nvSpPr>
        <p:spPr>
          <a:xfrm>
            <a:off x="9827181" y="2957393"/>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WebP (Hiện đại)</a:t>
            </a:r>
            <a:endParaRPr lang="en-US" sz="1950" dirty="0"/>
          </a:p>
        </p:txBody>
      </p:sp>
      <p:sp>
        <p:nvSpPr>
          <p:cNvPr id="11" name="Text 9"/>
          <p:cNvSpPr/>
          <p:nvPr/>
        </p:nvSpPr>
        <p:spPr>
          <a:xfrm>
            <a:off x="9827181" y="3386614"/>
            <a:ext cx="3803333" cy="1587795"/>
          </a:xfrm>
          <a:prstGeom prst="rect">
            <a:avLst/>
          </a:prstGeom>
          <a:noFill/>
        </p:spPr>
        <p:txBody>
          <a:bodyPr wrap="square" lIns="0" tIns="0" rIns="0" bIns="0" rtlCol="0" anchor="t"/>
          <a:lstStyle/>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VP8/VP9: Codec video được Google phát triển</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Hỗ trợ cả Lossy và Lossless</a:t>
            </a:r>
            <a:endParaRPr lang="en-US" sz="1550" dirty="0"/>
          </a:p>
          <a:p>
            <a:pPr marL="342900" indent="-342900" algn="l">
              <a:lnSpc>
                <a:spcPts val="2500"/>
              </a:lnSpc>
              <a:buSzPct val="100000"/>
              <a:buChar char="•"/>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Hiệu quả nén vượt trội, phù hợp web hiện đại</a:t>
            </a:r>
            <a:endParaRPr lang="en-US" sz="1550" dirty="0"/>
          </a:p>
        </p:txBody>
      </p:sp>
      <p:sp>
        <p:nvSpPr>
          <p:cNvPr id="12" name="Text 10"/>
          <p:cNvSpPr/>
          <p:nvPr/>
        </p:nvSpPr>
        <p:spPr>
          <a:xfrm>
            <a:off x="793790" y="6085955"/>
            <a:ext cx="13042821"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Mỗi thuật toán có ưu điểm riêng, lựa chọn phụ thuộc vào loại ảnh và mục đích sử dụng.</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6521" y="530185"/>
            <a:ext cx="7137440" cy="575429"/>
          </a:xfrm>
          <a:prstGeom prst="rect">
            <a:avLst/>
          </a:prstGeom>
          <a:noFill/>
        </p:spPr>
        <p:txBody>
          <a:bodyPr wrap="none" lIns="0" tIns="0" rIns="0" bIns="0" rtlCol="0" anchor="t"/>
          <a:lstStyle/>
          <a:p>
            <a:pPr marL="0" indent="0" algn="l">
              <a:lnSpc>
                <a:spcPts val="4500"/>
              </a:lnSpc>
              <a:buNone/>
            </a:pPr>
            <a:r>
              <a:rPr lang="en-US" sz="3600" dirty="0">
                <a:solidFill>
                  <a:srgbClr val="1B1B27"/>
                </a:solidFill>
                <a:latin typeface="Raleway" pitchFamily="34" charset="0"/>
                <a:ea typeface="Raleway" pitchFamily="34" charset="-122"/>
                <a:cs typeface="Raleway" pitchFamily="34" charset="-120"/>
              </a:rPr>
              <a:t>Các Định Dạng Nén Ảnh Phổ Biến</a:t>
            </a:r>
            <a:endParaRPr lang="en-US" sz="3600" dirty="0"/>
          </a:p>
        </p:txBody>
      </p:sp>
      <p:pic>
        <p:nvPicPr>
          <p:cNvPr id="3" name="Image 0" descr="preencoded.png"/>
          <p:cNvPicPr>
            <a:picLocks noChangeAspect="1"/>
          </p:cNvPicPr>
          <p:nvPr/>
        </p:nvPicPr>
        <p:blipFill>
          <a:blip r:embed="rId1"/>
          <a:stretch>
            <a:fillRect/>
          </a:stretch>
        </p:blipFill>
        <p:spPr>
          <a:xfrm>
            <a:off x="736521" y="1447324"/>
            <a:ext cx="4243388" cy="4243388"/>
          </a:xfrm>
          <a:prstGeom prst="rect">
            <a:avLst/>
          </a:prstGeom>
        </p:spPr>
      </p:pic>
      <p:sp>
        <p:nvSpPr>
          <p:cNvPr id="4" name="Text 1"/>
          <p:cNvSpPr/>
          <p:nvPr/>
        </p:nvSpPr>
        <p:spPr>
          <a:xfrm>
            <a:off x="736521" y="5861566"/>
            <a:ext cx="2301835" cy="287655"/>
          </a:xfrm>
          <a:prstGeom prst="rect">
            <a:avLst/>
          </a:prstGeom>
          <a:noFill/>
        </p:spPr>
        <p:txBody>
          <a:bodyPr wrap="none" lIns="0" tIns="0" rIns="0" bIns="0" rtlCol="0" anchor="t"/>
          <a:lstStyle/>
          <a:p>
            <a:pPr marL="0" indent="0" algn="l">
              <a:lnSpc>
                <a:spcPts val="2250"/>
              </a:lnSpc>
              <a:buNone/>
            </a:pPr>
            <a:r>
              <a:rPr lang="en-US" sz="1800" dirty="0">
                <a:solidFill>
                  <a:srgbClr val="3C3939"/>
                </a:solidFill>
                <a:latin typeface="Raleway" pitchFamily="34" charset="0"/>
                <a:ea typeface="Raleway" pitchFamily="34" charset="-122"/>
                <a:cs typeface="Raleway" pitchFamily="34" charset="-120"/>
              </a:rPr>
              <a:t>JPEG (Lossy)</a:t>
            </a:r>
            <a:endParaRPr lang="en-US" sz="1800" dirty="0"/>
          </a:p>
        </p:txBody>
      </p:sp>
      <p:sp>
        <p:nvSpPr>
          <p:cNvPr id="5" name="Text 2"/>
          <p:cNvSpPr/>
          <p:nvPr/>
        </p:nvSpPr>
        <p:spPr>
          <a:xfrm>
            <a:off x="736521" y="6251734"/>
            <a:ext cx="4243388" cy="852033"/>
          </a:xfrm>
          <a:prstGeom prst="rect">
            <a:avLst/>
          </a:prstGeom>
          <a:noFill/>
        </p:spPr>
        <p:txBody>
          <a:bodyPr wrap="square" lIns="0" tIns="0" rIns="0" bIns="0" rtlCol="0" anchor="t"/>
          <a:lstStyle/>
          <a:p>
            <a:pPr marL="342900" indent="-342900" algn="l">
              <a:lnSpc>
                <a:spcPts val="2200"/>
              </a:lnSpc>
              <a:buSzPct val="100000"/>
              <a:buChar char="•"/>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Phổ biến nhất cho ảnh chụp.</a:t>
            </a:r>
            <a:endParaRPr lang="en-US" sz="1450" dirty="0"/>
          </a:p>
          <a:p>
            <a:pPr marL="342900" indent="-342900" algn="l">
              <a:lnSpc>
                <a:spcPts val="2200"/>
              </a:lnSpc>
              <a:buSzPct val="100000"/>
              <a:buChar char="•"/>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Giảm dung lượng cao (10:1 đến 20:1).</a:t>
            </a:r>
            <a:endParaRPr lang="en-US" sz="1450" dirty="0"/>
          </a:p>
          <a:p>
            <a:pPr marL="342900" indent="-342900" algn="l">
              <a:lnSpc>
                <a:spcPts val="2200"/>
              </a:lnSpc>
              <a:buSzPct val="100000"/>
              <a:buChar char="•"/>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Chấp nhận mất dữ liệu, có thể xuất hiện nhiễu.</a:t>
            </a:r>
            <a:endParaRPr lang="en-US" sz="1450" dirty="0"/>
          </a:p>
        </p:txBody>
      </p:sp>
      <p:pic>
        <p:nvPicPr>
          <p:cNvPr id="6" name="Image 1" descr="preencoded.png"/>
          <p:cNvPicPr>
            <a:picLocks noChangeAspect="1"/>
          </p:cNvPicPr>
          <p:nvPr/>
        </p:nvPicPr>
        <p:blipFill>
          <a:blip r:embed="rId2"/>
          <a:stretch>
            <a:fillRect/>
          </a:stretch>
        </p:blipFill>
        <p:spPr>
          <a:xfrm>
            <a:off x="5193387" y="1447324"/>
            <a:ext cx="4243507" cy="4243507"/>
          </a:xfrm>
          <a:prstGeom prst="rect">
            <a:avLst/>
          </a:prstGeom>
        </p:spPr>
      </p:pic>
      <p:sp>
        <p:nvSpPr>
          <p:cNvPr id="7" name="Text 3"/>
          <p:cNvSpPr/>
          <p:nvPr/>
        </p:nvSpPr>
        <p:spPr>
          <a:xfrm>
            <a:off x="5193387" y="5861685"/>
            <a:ext cx="2301835" cy="287655"/>
          </a:xfrm>
          <a:prstGeom prst="rect">
            <a:avLst/>
          </a:prstGeom>
          <a:noFill/>
        </p:spPr>
        <p:txBody>
          <a:bodyPr wrap="none" lIns="0" tIns="0" rIns="0" bIns="0" rtlCol="0" anchor="t"/>
          <a:lstStyle/>
          <a:p>
            <a:pPr marL="0" indent="0" algn="l">
              <a:lnSpc>
                <a:spcPts val="2250"/>
              </a:lnSpc>
              <a:buNone/>
            </a:pPr>
            <a:r>
              <a:rPr lang="en-US" sz="1800" dirty="0">
                <a:solidFill>
                  <a:srgbClr val="3C3939"/>
                </a:solidFill>
                <a:latin typeface="Raleway" pitchFamily="34" charset="0"/>
                <a:ea typeface="Raleway" pitchFamily="34" charset="-122"/>
                <a:cs typeface="Raleway" pitchFamily="34" charset="-120"/>
              </a:rPr>
              <a:t>PNG (Lossless)</a:t>
            </a:r>
            <a:endParaRPr lang="en-US" sz="1800" dirty="0"/>
          </a:p>
        </p:txBody>
      </p:sp>
      <p:sp>
        <p:nvSpPr>
          <p:cNvPr id="8" name="Text 4"/>
          <p:cNvSpPr/>
          <p:nvPr/>
        </p:nvSpPr>
        <p:spPr>
          <a:xfrm>
            <a:off x="5193387" y="6251853"/>
            <a:ext cx="4243507" cy="852033"/>
          </a:xfrm>
          <a:prstGeom prst="rect">
            <a:avLst/>
          </a:prstGeom>
          <a:noFill/>
        </p:spPr>
        <p:txBody>
          <a:bodyPr wrap="square" lIns="0" tIns="0" rIns="0" bIns="0" rtlCol="0" anchor="t"/>
          <a:lstStyle/>
          <a:p>
            <a:pPr marL="342900" indent="-342900" algn="l">
              <a:lnSpc>
                <a:spcPts val="2200"/>
              </a:lnSpc>
              <a:buSzPct val="100000"/>
              <a:buChar char="•"/>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Thay thế GIF, giữ nguyên chất lượng gốc.</a:t>
            </a:r>
            <a:endParaRPr lang="en-US" sz="1450" dirty="0"/>
          </a:p>
          <a:p>
            <a:pPr marL="342900" indent="-342900" algn="l">
              <a:lnSpc>
                <a:spcPts val="2200"/>
              </a:lnSpc>
              <a:buSzPct val="100000"/>
              <a:buChar char="•"/>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Hỗ trợ kênh alpha (trong suốt).</a:t>
            </a:r>
            <a:endParaRPr lang="en-US" sz="1450" dirty="0"/>
          </a:p>
          <a:p>
            <a:pPr marL="342900" indent="-342900" algn="l">
              <a:lnSpc>
                <a:spcPts val="2200"/>
              </a:lnSpc>
              <a:buSzPct val="100000"/>
              <a:buChar char="•"/>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Phù hợp logo, đồ họa, ảnh ít màu.</a:t>
            </a:r>
            <a:endParaRPr lang="en-US" sz="1450" dirty="0"/>
          </a:p>
        </p:txBody>
      </p:sp>
      <p:pic>
        <p:nvPicPr>
          <p:cNvPr id="9" name="Image 2" descr="preencoded.png"/>
          <p:cNvPicPr>
            <a:picLocks noChangeAspect="1"/>
          </p:cNvPicPr>
          <p:nvPr/>
        </p:nvPicPr>
        <p:blipFill>
          <a:blip r:embed="rId3"/>
          <a:stretch>
            <a:fillRect/>
          </a:stretch>
        </p:blipFill>
        <p:spPr>
          <a:xfrm>
            <a:off x="9650373" y="1447324"/>
            <a:ext cx="4243388" cy="4243388"/>
          </a:xfrm>
          <a:prstGeom prst="rect">
            <a:avLst/>
          </a:prstGeom>
        </p:spPr>
      </p:pic>
      <p:sp>
        <p:nvSpPr>
          <p:cNvPr id="10" name="Text 5"/>
          <p:cNvSpPr/>
          <p:nvPr/>
        </p:nvSpPr>
        <p:spPr>
          <a:xfrm>
            <a:off x="9650373" y="5861566"/>
            <a:ext cx="2301835" cy="287655"/>
          </a:xfrm>
          <a:prstGeom prst="rect">
            <a:avLst/>
          </a:prstGeom>
          <a:noFill/>
        </p:spPr>
        <p:txBody>
          <a:bodyPr wrap="none" lIns="0" tIns="0" rIns="0" bIns="0" rtlCol="0" anchor="t"/>
          <a:lstStyle/>
          <a:p>
            <a:pPr marL="0" indent="0" algn="l">
              <a:lnSpc>
                <a:spcPts val="2250"/>
              </a:lnSpc>
              <a:buNone/>
            </a:pPr>
            <a:r>
              <a:rPr lang="en-US" sz="1800" dirty="0">
                <a:solidFill>
                  <a:srgbClr val="3C3939"/>
                </a:solidFill>
                <a:latin typeface="Raleway" pitchFamily="34" charset="0"/>
                <a:ea typeface="Raleway" pitchFamily="34" charset="-122"/>
                <a:cs typeface="Raleway" pitchFamily="34" charset="-120"/>
              </a:rPr>
              <a:t>WebP (Hiện đại)</a:t>
            </a:r>
            <a:endParaRPr lang="en-US" sz="1800" dirty="0"/>
          </a:p>
        </p:txBody>
      </p:sp>
      <p:sp>
        <p:nvSpPr>
          <p:cNvPr id="11" name="Text 6"/>
          <p:cNvSpPr/>
          <p:nvPr/>
        </p:nvSpPr>
        <p:spPr>
          <a:xfrm>
            <a:off x="9650373" y="6251734"/>
            <a:ext cx="4243388" cy="852033"/>
          </a:xfrm>
          <a:prstGeom prst="rect">
            <a:avLst/>
          </a:prstGeom>
          <a:noFill/>
        </p:spPr>
        <p:txBody>
          <a:bodyPr wrap="square" lIns="0" tIns="0" rIns="0" bIns="0" rtlCol="0" anchor="t"/>
          <a:lstStyle/>
          <a:p>
            <a:pPr marL="342900" indent="-342900" algn="l">
              <a:lnSpc>
                <a:spcPts val="2200"/>
              </a:lnSpc>
              <a:buSzPct val="100000"/>
              <a:buChar char="•"/>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Của Google, kết hợp ưu điểm JPEG &amp; PNG.</a:t>
            </a:r>
            <a:endParaRPr lang="en-US" sz="1450" dirty="0"/>
          </a:p>
          <a:p>
            <a:pPr marL="342900" indent="-342900" algn="l">
              <a:lnSpc>
                <a:spcPts val="2200"/>
              </a:lnSpc>
              <a:buSzPct val="100000"/>
              <a:buChar char="•"/>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Hỗ trợ cả lossy và lossless, alpha channel.</a:t>
            </a:r>
            <a:endParaRPr lang="en-US" sz="1450" dirty="0"/>
          </a:p>
          <a:p>
            <a:pPr marL="342900" indent="-342900" algn="l">
              <a:lnSpc>
                <a:spcPts val="2200"/>
              </a:lnSpc>
              <a:buSzPct val="100000"/>
              <a:buChar char="•"/>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Tối ưu cho web, hiệu quả nén vượt trội.</a:t>
            </a:r>
            <a:endParaRPr lang="en-US" sz="1450" dirty="0"/>
          </a:p>
        </p:txBody>
      </p:sp>
      <p:sp>
        <p:nvSpPr>
          <p:cNvPr id="12" name="Text 7"/>
          <p:cNvSpPr/>
          <p:nvPr/>
        </p:nvSpPr>
        <p:spPr>
          <a:xfrm>
            <a:off x="736521" y="7426193"/>
            <a:ext cx="13157359" cy="283964"/>
          </a:xfrm>
          <a:prstGeom prst="rect">
            <a:avLst/>
          </a:prstGeom>
          <a:noFill/>
        </p:spPr>
        <p:txBody>
          <a:bodyPr wrap="none" lIns="0" tIns="0" rIns="0" bIns="0" rtlCol="0" anchor="t"/>
          <a:lstStyle/>
          <a:p>
            <a:pPr marL="0" indent="0" algn="l">
              <a:lnSpc>
                <a:spcPts val="2200"/>
              </a:lnSpc>
              <a:buNone/>
            </a:pPr>
            <a:r>
              <a:rPr lang="en-US" sz="1450" dirty="0">
                <a:solidFill>
                  <a:srgbClr val="3C3939"/>
                </a:solidFill>
                <a:latin typeface="Roboto" panose="02000000000000000000" pitchFamily="34" charset="0"/>
                <a:ea typeface="Roboto" panose="02000000000000000000" pitchFamily="34" charset="-122"/>
                <a:cs typeface="Roboto" panose="02000000000000000000" pitchFamily="34" charset="-120"/>
              </a:rPr>
              <a:t>Mỗi định dạng có ưu nhược điểm riêng, phù hợp với từng loại ảnh và mục đích sử dụng.</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2240280" y="381833"/>
            <a:ext cx="4684752" cy="402193"/>
          </a:xfrm>
          <a:prstGeom prst="rect">
            <a:avLst/>
          </a:prstGeom>
          <a:noFill/>
        </p:spPr>
        <p:txBody>
          <a:bodyPr wrap="none" lIns="0" tIns="0" rIns="0" bIns="0" rtlCol="0" anchor="t"/>
          <a:lstStyle/>
          <a:p>
            <a:pPr marL="0" indent="0" algn="l">
              <a:lnSpc>
                <a:spcPts val="3150"/>
              </a:lnSpc>
              <a:buNone/>
            </a:pPr>
            <a:r>
              <a:rPr lang="en-US" sz="2500" dirty="0">
                <a:solidFill>
                  <a:srgbClr val="1B1B27"/>
                </a:solidFill>
                <a:latin typeface="Raleway" pitchFamily="34" charset="0"/>
                <a:ea typeface="Raleway" pitchFamily="34" charset="-122"/>
                <a:cs typeface="Raleway" pitchFamily="34" charset="-120"/>
              </a:rPr>
              <a:t>Giải Pháp &amp; Kiến Trúc Hệ Thống</a:t>
            </a:r>
            <a:endParaRPr lang="en-US" sz="2500" dirty="0"/>
          </a:p>
        </p:txBody>
      </p:sp>
      <p:sp>
        <p:nvSpPr>
          <p:cNvPr id="3" name="Text 1"/>
          <p:cNvSpPr/>
          <p:nvPr/>
        </p:nvSpPr>
        <p:spPr>
          <a:xfrm>
            <a:off x="1146976" y="1517291"/>
            <a:ext cx="1930598" cy="241340"/>
          </a:xfrm>
          <a:prstGeom prst="rect">
            <a:avLst/>
          </a:prstGeom>
          <a:noFill/>
        </p:spPr>
        <p:txBody>
          <a:bodyPr wrap="none" lIns="0" tIns="0" rIns="0" bIns="0" rtlCol="0" anchor="t"/>
          <a:lstStyle/>
          <a:p>
            <a:pPr marL="0" indent="0" algn="l">
              <a:lnSpc>
                <a:spcPts val="1900"/>
              </a:lnSpc>
              <a:buNone/>
            </a:pPr>
            <a:r>
              <a:rPr lang="en-US" sz="1500" dirty="0">
                <a:solidFill>
                  <a:srgbClr val="1B1B27"/>
                </a:solidFill>
                <a:latin typeface="Raleway" pitchFamily="34" charset="0"/>
                <a:ea typeface="Raleway" pitchFamily="34" charset="-122"/>
                <a:cs typeface="Raleway" pitchFamily="34" charset="-120"/>
              </a:rPr>
              <a:t>Giải pháp:</a:t>
            </a:r>
            <a:endParaRPr lang="en-US" sz="1500" dirty="0"/>
          </a:p>
        </p:txBody>
      </p:sp>
      <p:sp>
        <p:nvSpPr>
          <p:cNvPr id="4" name="Text 2"/>
          <p:cNvSpPr/>
          <p:nvPr/>
        </p:nvSpPr>
        <p:spPr>
          <a:xfrm>
            <a:off x="1146976" y="1876880"/>
            <a:ext cx="3348395" cy="848719"/>
          </a:xfrm>
          <a:prstGeom prst="rect">
            <a:avLst/>
          </a:prstGeom>
          <a:noFill/>
        </p:spPr>
        <p:txBody>
          <a:bodyPr wrap="square" lIns="0" tIns="0" rIns="0" bIns="0" rtlCol="0" anchor="t"/>
          <a:lstStyle/>
          <a:p>
            <a:pPr marL="342900" indent="-342900" algn="l">
              <a:lnSpc>
                <a:spcPct val="150000"/>
              </a:lnSpc>
              <a:buSzPct val="100000"/>
              <a:buChar char="•"/>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Ứng dụng web nén ảnh hoạt động hoàn toàn trên trình duyệt.</a:t>
            </a:r>
            <a:endParaRPr lang="en-US" sz="1500" dirty="0"/>
          </a:p>
          <a:p>
            <a:pPr marL="342900" indent="-342900" algn="l">
              <a:lnSpc>
                <a:spcPct val="150000"/>
              </a:lnSpc>
              <a:buSzPct val="100000"/>
              <a:buChar char="•"/>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Xử lý ảnh nhanh chóng, bảo mật, không cần cài đặt phần mềm.</a:t>
            </a:r>
            <a:endParaRPr lang="en-US" sz="1500" dirty="0"/>
          </a:p>
          <a:p>
            <a:pPr marL="342900" indent="-342900" algn="l">
              <a:lnSpc>
                <a:spcPct val="150000"/>
              </a:lnSpc>
              <a:buSzPct val="100000"/>
              <a:buChar char="•"/>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Sử dụng HTML5 Canvas API, JavaScript ES6+, CSS3.</a:t>
            </a:r>
            <a:endParaRPr lang="en-US" sz="1500" dirty="0"/>
          </a:p>
        </p:txBody>
      </p:sp>
      <p:sp>
        <p:nvSpPr>
          <p:cNvPr id="5" name="Text 3"/>
          <p:cNvSpPr/>
          <p:nvPr/>
        </p:nvSpPr>
        <p:spPr>
          <a:xfrm>
            <a:off x="1000926" y="4384764"/>
            <a:ext cx="1930598" cy="241340"/>
          </a:xfrm>
          <a:prstGeom prst="rect">
            <a:avLst/>
          </a:prstGeom>
          <a:noFill/>
        </p:spPr>
        <p:txBody>
          <a:bodyPr wrap="none" lIns="0" tIns="0" rIns="0" bIns="0" rtlCol="0" anchor="t"/>
          <a:lstStyle/>
          <a:p>
            <a:pPr marL="0" indent="0" algn="l">
              <a:lnSpc>
                <a:spcPts val="1900"/>
              </a:lnSpc>
              <a:buNone/>
            </a:pPr>
            <a:r>
              <a:rPr lang="en-US" sz="1500" dirty="0">
                <a:solidFill>
                  <a:srgbClr val="1B1B27"/>
                </a:solidFill>
                <a:latin typeface="Raleway" pitchFamily="34" charset="0"/>
                <a:ea typeface="Raleway" pitchFamily="34" charset="-122"/>
                <a:cs typeface="Raleway" pitchFamily="34" charset="-120"/>
              </a:rPr>
              <a:t>Kiến trúc:</a:t>
            </a:r>
            <a:endParaRPr lang="en-US" sz="1500" dirty="0"/>
          </a:p>
        </p:txBody>
      </p:sp>
      <p:sp>
        <p:nvSpPr>
          <p:cNvPr id="6" name="Text 4"/>
          <p:cNvSpPr/>
          <p:nvPr/>
        </p:nvSpPr>
        <p:spPr>
          <a:xfrm>
            <a:off x="1000683" y="4753886"/>
            <a:ext cx="3348395" cy="678976"/>
          </a:xfrm>
          <a:prstGeom prst="rect">
            <a:avLst/>
          </a:prstGeom>
          <a:noFill/>
        </p:spPr>
        <p:txBody>
          <a:bodyPr wrap="square" lIns="0" tIns="0" rIns="0" bIns="0" rtlCol="0" anchor="t"/>
          <a:lstStyle/>
          <a:p>
            <a:pPr marL="342900" indent="-342900" algn="l">
              <a:lnSpc>
                <a:spcPct val="150000"/>
              </a:lnSpc>
              <a:buSzPct val="100000"/>
              <a:buChar char="•"/>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Client-side processing: Không backend, không server.</a:t>
            </a:r>
            <a:endParaRPr lang="en-US" sz="1500" dirty="0"/>
          </a:p>
          <a:p>
            <a:pPr marL="342900" indent="-342900" algn="l">
              <a:lnSpc>
                <a:spcPct val="150000"/>
              </a:lnSpc>
              <a:buSzPct val="100000"/>
              <a:buChar char="•"/>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Bảo mật tuyệt đối: Ảnh không rời khỏi máy tính người dùng.</a:t>
            </a:r>
            <a:endParaRPr lang="en-US" sz="1500" dirty="0"/>
          </a:p>
          <a:p>
            <a:pPr marL="342900" indent="-342900" algn="l">
              <a:lnSpc>
                <a:spcPct val="150000"/>
              </a:lnSpc>
              <a:buSzPct val="100000"/>
              <a:buChar char="•"/>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Responsive design: Tương thích mọi thiết bị.</a:t>
            </a:r>
            <a:endParaRPr lang="en-US" sz="1500" dirty="0"/>
          </a:p>
        </p:txBody>
      </p:sp>
      <p:pic>
        <p:nvPicPr>
          <p:cNvPr id="7" name="Image 0" descr="preencoded.png"/>
          <p:cNvPicPr>
            <a:picLocks noChangeAspect="1"/>
          </p:cNvPicPr>
          <p:nvPr/>
        </p:nvPicPr>
        <p:blipFill>
          <a:blip r:embed="rId1"/>
          <a:stretch>
            <a:fillRect/>
          </a:stretch>
        </p:blipFill>
        <p:spPr>
          <a:xfrm>
            <a:off x="5910143" y="1002983"/>
            <a:ext cx="6487358" cy="6487358"/>
          </a:xfrm>
          <a:prstGeom prst="rect">
            <a:avLst/>
          </a:prstGeom>
        </p:spPr>
      </p:pic>
      <p:sp>
        <p:nvSpPr>
          <p:cNvPr id="8" name="Text 5"/>
          <p:cNvSpPr/>
          <p:nvPr/>
        </p:nvSpPr>
        <p:spPr>
          <a:xfrm>
            <a:off x="362842" y="7110433"/>
            <a:ext cx="10149721" cy="169664"/>
          </a:xfrm>
          <a:prstGeom prst="rect">
            <a:avLst/>
          </a:prstGeom>
          <a:noFill/>
        </p:spPr>
        <p:txBody>
          <a:bodyPr wrap="none" lIns="0" tIns="0" rIns="0" bIns="0" rtlCol="0" anchor="t"/>
          <a:lstStyle/>
          <a:p>
            <a:pPr marL="0" indent="0" algn="l">
              <a:lnSpc>
                <a:spcPct val="150000"/>
              </a:lnSpc>
              <a:buNone/>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Kiến trúc này đảm bảo tốc độ xử lý nhanh </a:t>
            </a:r>
            <a:endPar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endParaRPr>
          </a:p>
          <a:p>
            <a:pPr marL="0" indent="0" algn="l">
              <a:lnSpc>
                <a:spcPct val="150000"/>
              </a:lnSpc>
              <a:buNone/>
            </a:pPr>
            <a:r>
              <a:rPr lang="en-US" sz="1500" dirty="0">
                <a:solidFill>
                  <a:srgbClr val="3C3939"/>
                </a:solidFill>
                <a:latin typeface="Roboto" panose="02000000000000000000" pitchFamily="34" charset="0"/>
                <a:ea typeface="Roboto" panose="02000000000000000000" pitchFamily="34" charset="-122"/>
                <a:cs typeface="Roboto" panose="02000000000000000000" pitchFamily="34" charset="-120"/>
              </a:rPr>
              <a:t>và an toàn dữ liệu cho người dùng.</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0" y="770572"/>
            <a:ext cx="6795611" cy="620078"/>
          </a:xfrm>
          <a:prstGeom prst="rect">
            <a:avLst/>
          </a:prstGeom>
          <a:noFill/>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Giao Diện &amp; Chức Năng Chính</a:t>
            </a:r>
            <a:endParaRPr lang="en-US" sz="3900" dirty="0"/>
          </a:p>
        </p:txBody>
      </p:sp>
      <p:sp>
        <p:nvSpPr>
          <p:cNvPr id="4" name="Shape 1"/>
          <p:cNvSpPr/>
          <p:nvPr/>
        </p:nvSpPr>
        <p:spPr>
          <a:xfrm>
            <a:off x="6280190" y="1688306"/>
            <a:ext cx="7556421" cy="1158716"/>
          </a:xfrm>
          <a:prstGeom prst="roundRect">
            <a:avLst>
              <a:gd name="adj" fmla="val 7194"/>
            </a:avLst>
          </a:prstGeom>
          <a:solidFill>
            <a:srgbClr val="E1E1EA"/>
          </a:solidFill>
          <a:ln w="7620">
            <a:solidFill>
              <a:srgbClr val="C7C7D0"/>
            </a:solidFill>
            <a:prstDash val="solid"/>
          </a:ln>
        </p:spPr>
      </p:sp>
      <p:sp>
        <p:nvSpPr>
          <p:cNvPr id="5" name="Text 2"/>
          <p:cNvSpPr/>
          <p:nvPr/>
        </p:nvSpPr>
        <p:spPr>
          <a:xfrm>
            <a:off x="6486168" y="1894284"/>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Tải &amp; Hiển thị ảnh</a:t>
            </a:r>
            <a:endParaRPr lang="en-US" sz="1950" dirty="0"/>
          </a:p>
        </p:txBody>
      </p:sp>
      <p:sp>
        <p:nvSpPr>
          <p:cNvPr id="6" name="Text 3"/>
          <p:cNvSpPr/>
          <p:nvPr/>
        </p:nvSpPr>
        <p:spPr>
          <a:xfrm>
            <a:off x="6486168" y="2323505"/>
            <a:ext cx="7144464"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Hiển thị ảnh gốc và ảnh nén song song.</a:t>
            </a:r>
            <a:endParaRPr lang="en-US" sz="1550" dirty="0"/>
          </a:p>
        </p:txBody>
      </p:sp>
      <p:sp>
        <p:nvSpPr>
          <p:cNvPr id="7" name="Shape 4"/>
          <p:cNvSpPr/>
          <p:nvPr/>
        </p:nvSpPr>
        <p:spPr>
          <a:xfrm>
            <a:off x="6280190" y="3045381"/>
            <a:ext cx="7556421" cy="1158716"/>
          </a:xfrm>
          <a:prstGeom prst="roundRect">
            <a:avLst>
              <a:gd name="adj" fmla="val 7194"/>
            </a:avLst>
          </a:prstGeom>
          <a:solidFill>
            <a:srgbClr val="E1E1EA"/>
          </a:solidFill>
          <a:ln w="7620">
            <a:solidFill>
              <a:srgbClr val="C7C7D0"/>
            </a:solidFill>
            <a:prstDash val="solid"/>
          </a:ln>
        </p:spPr>
      </p:sp>
      <p:sp>
        <p:nvSpPr>
          <p:cNvPr id="8" name="Text 5"/>
          <p:cNvSpPr/>
          <p:nvPr/>
        </p:nvSpPr>
        <p:spPr>
          <a:xfrm>
            <a:off x="6486168" y="3251359"/>
            <a:ext cx="249876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Điều chỉnh chất lượng</a:t>
            </a:r>
            <a:endParaRPr lang="en-US" sz="1950" dirty="0"/>
          </a:p>
        </p:txBody>
      </p:sp>
      <p:sp>
        <p:nvSpPr>
          <p:cNvPr id="9" name="Text 6"/>
          <p:cNvSpPr/>
          <p:nvPr/>
        </p:nvSpPr>
        <p:spPr>
          <a:xfrm>
            <a:off x="6486168" y="3680579"/>
            <a:ext cx="7144464"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Slider linh hoạt (0-100%) cho JPEG, WebP.</a:t>
            </a:r>
            <a:endParaRPr lang="en-US" sz="1550" dirty="0"/>
          </a:p>
        </p:txBody>
      </p:sp>
      <p:sp>
        <p:nvSpPr>
          <p:cNvPr id="10" name="Shape 7"/>
          <p:cNvSpPr/>
          <p:nvPr/>
        </p:nvSpPr>
        <p:spPr>
          <a:xfrm>
            <a:off x="6280190" y="4402455"/>
            <a:ext cx="7556421" cy="1158716"/>
          </a:xfrm>
          <a:prstGeom prst="roundRect">
            <a:avLst>
              <a:gd name="adj" fmla="val 7194"/>
            </a:avLst>
          </a:prstGeom>
          <a:solidFill>
            <a:srgbClr val="E1E1EA"/>
          </a:solidFill>
          <a:ln w="7620">
            <a:solidFill>
              <a:srgbClr val="C7C7D0"/>
            </a:solidFill>
            <a:prstDash val="solid"/>
          </a:ln>
        </p:spPr>
      </p:sp>
      <p:sp>
        <p:nvSpPr>
          <p:cNvPr id="11" name="Text 8"/>
          <p:cNvSpPr/>
          <p:nvPr/>
        </p:nvSpPr>
        <p:spPr>
          <a:xfrm>
            <a:off x="6486168" y="4608433"/>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So sánh kết quả</a:t>
            </a:r>
            <a:endParaRPr lang="en-US" sz="1950" dirty="0"/>
          </a:p>
        </p:txBody>
      </p:sp>
      <p:sp>
        <p:nvSpPr>
          <p:cNvPr id="12" name="Text 9"/>
          <p:cNvSpPr/>
          <p:nvPr/>
        </p:nvSpPr>
        <p:spPr>
          <a:xfrm>
            <a:off x="6486168" y="5037653"/>
            <a:ext cx="7144464"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Chi tiết dung lượng, tỷ lệ nén trước/sau.</a:t>
            </a:r>
            <a:endParaRPr lang="en-US" sz="1550" dirty="0"/>
          </a:p>
        </p:txBody>
      </p:sp>
      <p:sp>
        <p:nvSpPr>
          <p:cNvPr id="13" name="Shape 10"/>
          <p:cNvSpPr/>
          <p:nvPr/>
        </p:nvSpPr>
        <p:spPr>
          <a:xfrm>
            <a:off x="6280190" y="5759529"/>
            <a:ext cx="7556421" cy="1158716"/>
          </a:xfrm>
          <a:prstGeom prst="roundRect">
            <a:avLst>
              <a:gd name="adj" fmla="val 7194"/>
            </a:avLst>
          </a:prstGeom>
          <a:solidFill>
            <a:srgbClr val="E1E1EA"/>
          </a:solidFill>
          <a:ln w="7620">
            <a:solidFill>
              <a:srgbClr val="C7C7D0"/>
            </a:solidFill>
            <a:prstDash val="solid"/>
          </a:ln>
        </p:spPr>
      </p:sp>
      <p:sp>
        <p:nvSpPr>
          <p:cNvPr id="14" name="Text 11"/>
          <p:cNvSpPr/>
          <p:nvPr/>
        </p:nvSpPr>
        <p:spPr>
          <a:xfrm>
            <a:off x="6486168" y="5965508"/>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Tải xuống</a:t>
            </a:r>
            <a:endParaRPr lang="en-US" sz="1950" dirty="0"/>
          </a:p>
        </p:txBody>
      </p:sp>
      <p:sp>
        <p:nvSpPr>
          <p:cNvPr id="15" name="Text 12"/>
          <p:cNvSpPr/>
          <p:nvPr/>
        </p:nvSpPr>
        <p:spPr>
          <a:xfrm>
            <a:off x="6486168" y="6394728"/>
            <a:ext cx="7144464"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Lưu ảnh đã nén về máy.</a:t>
            </a:r>
            <a:endParaRPr lang="en-US" sz="1550" dirty="0"/>
          </a:p>
        </p:txBody>
      </p:sp>
      <p:sp>
        <p:nvSpPr>
          <p:cNvPr id="16" name="Text 13"/>
          <p:cNvSpPr/>
          <p:nvPr/>
        </p:nvSpPr>
        <p:spPr>
          <a:xfrm>
            <a:off x="6280190" y="7141488"/>
            <a:ext cx="7556421"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Giao diện trực quan, dễ sử dụng, không yêu cầu kiến thức chuyên môn.</a:t>
            </a:r>
            <a:endParaRPr lang="en-US" sz="1550" dirty="0"/>
          </a:p>
        </p:txBody>
      </p:sp>
      <p:pic>
        <p:nvPicPr>
          <p:cNvPr id="1026" name="Picture 7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3790" y="2453223"/>
            <a:ext cx="5572125" cy="274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423755"/>
            <a:ext cx="7705487" cy="620078"/>
          </a:xfrm>
          <a:prstGeom prst="rect">
            <a:avLst/>
          </a:prstGeom>
          <a:noFill/>
        </p:spPr>
        <p:txBody>
          <a:bodyPr wrap="none" lIns="0" tIns="0" rIns="0" bIns="0" rtlCol="0" anchor="t"/>
          <a:lstStyle/>
          <a:p>
            <a:pPr marL="0" indent="0" algn="l">
              <a:lnSpc>
                <a:spcPts val="4850"/>
              </a:lnSpc>
              <a:buNone/>
            </a:pPr>
            <a:r>
              <a:rPr lang="en-US" sz="3900" dirty="0">
                <a:solidFill>
                  <a:srgbClr val="1B1B27"/>
                </a:solidFill>
                <a:latin typeface="Raleway" pitchFamily="34" charset="0"/>
                <a:ea typeface="Raleway" pitchFamily="34" charset="-122"/>
                <a:cs typeface="Raleway" pitchFamily="34" charset="-120"/>
              </a:rPr>
              <a:t>Đánh Giá &amp; Khuyến Nghị Sử Dụng</a:t>
            </a:r>
            <a:endParaRPr lang="en-US" sz="3900" dirty="0"/>
          </a:p>
        </p:txBody>
      </p:sp>
      <p:sp>
        <p:nvSpPr>
          <p:cNvPr id="3" name="Shape 1"/>
          <p:cNvSpPr/>
          <p:nvPr/>
        </p:nvSpPr>
        <p:spPr>
          <a:xfrm>
            <a:off x="793790" y="3440668"/>
            <a:ext cx="4215289" cy="1824276"/>
          </a:xfrm>
          <a:prstGeom prst="roundRect">
            <a:avLst>
              <a:gd name="adj" fmla="val 6015"/>
            </a:avLst>
          </a:prstGeom>
          <a:solidFill>
            <a:srgbClr val="FFFFFF">
              <a:alpha val="95000"/>
            </a:srgbClr>
          </a:solidFill>
          <a:ln w="22860">
            <a:solidFill>
              <a:srgbClr val="C7C7D0"/>
            </a:solidFill>
            <a:prstDash val="solid"/>
          </a:ln>
        </p:spPr>
      </p:sp>
      <p:sp>
        <p:nvSpPr>
          <p:cNvPr id="4" name="Shape 2"/>
          <p:cNvSpPr/>
          <p:nvPr/>
        </p:nvSpPr>
        <p:spPr>
          <a:xfrm>
            <a:off x="770930" y="3440668"/>
            <a:ext cx="91440" cy="1824276"/>
          </a:xfrm>
          <a:prstGeom prst="roundRect">
            <a:avLst>
              <a:gd name="adj" fmla="val 91163"/>
            </a:avLst>
          </a:prstGeom>
          <a:solidFill>
            <a:srgbClr val="1B1B27"/>
          </a:solidFill>
        </p:spPr>
      </p:sp>
      <p:sp>
        <p:nvSpPr>
          <p:cNvPr id="5" name="Text 3"/>
          <p:cNvSpPr/>
          <p:nvPr/>
        </p:nvSpPr>
        <p:spPr>
          <a:xfrm>
            <a:off x="1083588" y="3661886"/>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JPEG</a:t>
            </a:r>
            <a:endParaRPr lang="en-US" sz="1950" dirty="0"/>
          </a:p>
        </p:txBody>
      </p:sp>
      <p:sp>
        <p:nvSpPr>
          <p:cNvPr id="6" name="Text 4"/>
          <p:cNvSpPr/>
          <p:nvPr/>
        </p:nvSpPr>
        <p:spPr>
          <a:xfrm>
            <a:off x="1083588" y="4091107"/>
            <a:ext cx="3704273" cy="952619"/>
          </a:xfrm>
          <a:prstGeom prst="rect">
            <a:avLst/>
          </a:prstGeom>
          <a:noFill/>
        </p:spPr>
        <p:txBody>
          <a:bodyPr wrap="squar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Phù hợp ảnh chụp. Cần chọn chất lượng thấp (40-60%) để giảm dung lượng nếu ảnh gốc đã là JPEG.</a:t>
            </a:r>
            <a:endParaRPr lang="en-US" sz="1550" dirty="0"/>
          </a:p>
        </p:txBody>
      </p:sp>
      <p:sp>
        <p:nvSpPr>
          <p:cNvPr id="7" name="Shape 5"/>
          <p:cNvSpPr/>
          <p:nvPr/>
        </p:nvSpPr>
        <p:spPr>
          <a:xfrm>
            <a:off x="5207437" y="3440668"/>
            <a:ext cx="4215408" cy="1824276"/>
          </a:xfrm>
          <a:prstGeom prst="roundRect">
            <a:avLst>
              <a:gd name="adj" fmla="val 6015"/>
            </a:avLst>
          </a:prstGeom>
          <a:solidFill>
            <a:srgbClr val="FFFFFF">
              <a:alpha val="95000"/>
            </a:srgbClr>
          </a:solidFill>
          <a:ln w="22860">
            <a:solidFill>
              <a:srgbClr val="C7C7D0"/>
            </a:solidFill>
            <a:prstDash val="solid"/>
          </a:ln>
        </p:spPr>
      </p:sp>
      <p:sp>
        <p:nvSpPr>
          <p:cNvPr id="8" name="Shape 6"/>
          <p:cNvSpPr/>
          <p:nvPr/>
        </p:nvSpPr>
        <p:spPr>
          <a:xfrm>
            <a:off x="5184577" y="3440668"/>
            <a:ext cx="91440" cy="1824276"/>
          </a:xfrm>
          <a:prstGeom prst="roundRect">
            <a:avLst>
              <a:gd name="adj" fmla="val 91163"/>
            </a:avLst>
          </a:prstGeom>
          <a:solidFill>
            <a:srgbClr val="1B1B27"/>
          </a:solidFill>
        </p:spPr>
      </p:sp>
      <p:sp>
        <p:nvSpPr>
          <p:cNvPr id="9" name="Text 7"/>
          <p:cNvSpPr/>
          <p:nvPr/>
        </p:nvSpPr>
        <p:spPr>
          <a:xfrm>
            <a:off x="5497235" y="3661886"/>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PNG</a:t>
            </a:r>
            <a:endParaRPr lang="en-US" sz="1950" dirty="0"/>
          </a:p>
        </p:txBody>
      </p:sp>
      <p:sp>
        <p:nvSpPr>
          <p:cNvPr id="10" name="Text 8"/>
          <p:cNvSpPr/>
          <p:nvPr/>
        </p:nvSpPr>
        <p:spPr>
          <a:xfrm>
            <a:off x="5497235" y="4091107"/>
            <a:ext cx="3704392" cy="952619"/>
          </a:xfrm>
          <a:prstGeom prst="rect">
            <a:avLst/>
          </a:prstGeom>
          <a:noFill/>
        </p:spPr>
        <p:txBody>
          <a:bodyPr wrap="squar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Tốt nhất cho logo, đồ họa, ảnh cần trong suốt. Không nên dùng để nén lại ảnh JPEG.</a:t>
            </a:r>
            <a:endParaRPr lang="en-US" sz="1550" dirty="0"/>
          </a:p>
        </p:txBody>
      </p:sp>
      <p:sp>
        <p:nvSpPr>
          <p:cNvPr id="11" name="Shape 9"/>
          <p:cNvSpPr/>
          <p:nvPr/>
        </p:nvSpPr>
        <p:spPr>
          <a:xfrm>
            <a:off x="9621203" y="3440668"/>
            <a:ext cx="4215289" cy="1824276"/>
          </a:xfrm>
          <a:prstGeom prst="roundRect">
            <a:avLst>
              <a:gd name="adj" fmla="val 6015"/>
            </a:avLst>
          </a:prstGeom>
          <a:solidFill>
            <a:srgbClr val="FFFFFF">
              <a:alpha val="95000"/>
            </a:srgbClr>
          </a:solidFill>
          <a:ln w="22860">
            <a:solidFill>
              <a:srgbClr val="C7C7D0"/>
            </a:solidFill>
            <a:prstDash val="solid"/>
          </a:ln>
        </p:spPr>
      </p:sp>
      <p:sp>
        <p:nvSpPr>
          <p:cNvPr id="12" name="Shape 10"/>
          <p:cNvSpPr/>
          <p:nvPr/>
        </p:nvSpPr>
        <p:spPr>
          <a:xfrm>
            <a:off x="9598343" y="3440668"/>
            <a:ext cx="91440" cy="1824276"/>
          </a:xfrm>
          <a:prstGeom prst="roundRect">
            <a:avLst>
              <a:gd name="adj" fmla="val 91163"/>
            </a:avLst>
          </a:prstGeom>
          <a:solidFill>
            <a:srgbClr val="1B1B27"/>
          </a:solidFill>
        </p:spPr>
      </p:sp>
      <p:sp>
        <p:nvSpPr>
          <p:cNvPr id="13" name="Text 11"/>
          <p:cNvSpPr/>
          <p:nvPr/>
        </p:nvSpPr>
        <p:spPr>
          <a:xfrm>
            <a:off x="9911001" y="3661886"/>
            <a:ext cx="2480905" cy="310158"/>
          </a:xfrm>
          <a:prstGeom prst="rect">
            <a:avLst/>
          </a:prstGeom>
          <a:noFill/>
        </p:spPr>
        <p:txBody>
          <a:bodyPr wrap="none" lIns="0" tIns="0" rIns="0" bIns="0" rtlCol="0" anchor="t"/>
          <a:lstStyle/>
          <a:p>
            <a:pPr marL="0" indent="0" algn="l">
              <a:lnSpc>
                <a:spcPts val="2400"/>
              </a:lnSpc>
              <a:buNone/>
            </a:pPr>
            <a:r>
              <a:rPr lang="en-US" sz="1950" dirty="0">
                <a:solidFill>
                  <a:srgbClr val="3C3939"/>
                </a:solidFill>
                <a:latin typeface="Raleway" pitchFamily="34" charset="0"/>
                <a:ea typeface="Raleway" pitchFamily="34" charset="-122"/>
                <a:cs typeface="Raleway" pitchFamily="34" charset="-120"/>
              </a:rPr>
              <a:t>WebP</a:t>
            </a:r>
            <a:endParaRPr lang="en-US" sz="1950" dirty="0"/>
          </a:p>
        </p:txBody>
      </p:sp>
      <p:sp>
        <p:nvSpPr>
          <p:cNvPr id="14" name="Text 12"/>
          <p:cNvSpPr/>
          <p:nvPr/>
        </p:nvSpPr>
        <p:spPr>
          <a:xfrm>
            <a:off x="9911001" y="4091107"/>
            <a:ext cx="3704273" cy="952619"/>
          </a:xfrm>
          <a:prstGeom prst="rect">
            <a:avLst/>
          </a:prstGeom>
          <a:noFill/>
        </p:spPr>
        <p:txBody>
          <a:bodyPr wrap="squar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Lựa chọn tối ưu cho web hiện đại. Cân bằng tốt giữa chất lượng và dung lượng, ít artifact hơn JPEG.</a:t>
            </a:r>
            <a:endParaRPr lang="en-US" sz="1550" dirty="0"/>
          </a:p>
        </p:txBody>
      </p:sp>
      <p:sp>
        <p:nvSpPr>
          <p:cNvPr id="15" name="Text 13"/>
          <p:cNvSpPr/>
          <p:nvPr/>
        </p:nvSpPr>
        <p:spPr>
          <a:xfrm>
            <a:off x="793790" y="5488186"/>
            <a:ext cx="13042821" cy="317540"/>
          </a:xfrm>
          <a:prstGeom prst="rect">
            <a:avLst/>
          </a:prstGeom>
          <a:noFill/>
        </p:spPr>
        <p:txBody>
          <a:bodyPr wrap="none" lIns="0" tIns="0" rIns="0" bIns="0" rtlCol="0" anchor="t"/>
          <a:lstStyle/>
          <a:p>
            <a:pPr marL="0" indent="0" algn="l">
              <a:lnSpc>
                <a:spcPts val="2500"/>
              </a:lnSpc>
              <a:buNone/>
            </a:pPr>
            <a:r>
              <a:rPr lang="en-US" sz="1550" dirty="0">
                <a:solidFill>
                  <a:srgbClr val="3C3939"/>
                </a:solidFill>
                <a:latin typeface="Roboto" panose="02000000000000000000" pitchFamily="34" charset="0"/>
                <a:ea typeface="Roboto" panose="02000000000000000000" pitchFamily="34" charset="-122"/>
                <a:cs typeface="Roboto" panose="02000000000000000000" pitchFamily="34" charset="-120"/>
              </a:rPr>
              <a:t>Luôn ưu tiên WebP cho web hiện đại, và tránh nén lại ảnh JPEG bằng PNG.</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4115</Words>
  <Application>WPS Presentation</Application>
  <PresentationFormat>Custom</PresentationFormat>
  <Paragraphs>169</Paragraphs>
  <Slides>10</Slides>
  <Notes>10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10</vt:i4>
      </vt:variant>
    </vt:vector>
  </HeadingPairs>
  <TitlesOfParts>
    <vt:vector size="24" baseType="lpstr">
      <vt:lpstr>Arial</vt:lpstr>
      <vt:lpstr>SimSun</vt:lpstr>
      <vt:lpstr>Wingdings</vt:lpstr>
      <vt:lpstr>Raleway</vt:lpstr>
      <vt:lpstr>Raleway</vt:lpstr>
      <vt:lpstr>Raleway</vt:lpstr>
      <vt:lpstr>Roboto</vt:lpstr>
      <vt:lpstr>Roboto</vt:lpstr>
      <vt:lpstr>Roboto</vt:lpstr>
      <vt:lpstr>Calibri</vt:lpstr>
      <vt:lpstr>Microsoft YaHei</vt:lpstr>
      <vt:lpstr>Arial Unicode MS</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Enter</cp:lastModifiedBy>
  <cp:revision>11</cp:revision>
  <dcterms:created xsi:type="dcterms:W3CDTF">2026-02-03T15:24:00Z</dcterms:created>
  <dcterms:modified xsi:type="dcterms:W3CDTF">2026-02-04T05:56:00Z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1033-12.1.0.25180</vt:lpwstr>
  </property>
  <property fmtid="{D5CDD505-2E9C-101B-9397-08002B2CF9AE}" pid="3" name="ICV">
    <vt:lpwstr>C68DC46618E34B568C742637429DE2DA_12</vt:lpwstr>
  </property>
</Properties>
</file>